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1" r:id="rId1"/>
  </p:sldMasterIdLst>
  <p:sldIdLst>
    <p:sldId id="256" r:id="rId2"/>
    <p:sldId id="257" r:id="rId3"/>
    <p:sldId id="271" r:id="rId4"/>
    <p:sldId id="272" r:id="rId5"/>
    <p:sldId id="259" r:id="rId6"/>
    <p:sldId id="273" r:id="rId7"/>
    <p:sldId id="262" r:id="rId8"/>
    <p:sldId id="264" r:id="rId9"/>
    <p:sldId id="263" r:id="rId10"/>
    <p:sldId id="274" r:id="rId11"/>
    <p:sldId id="268" r:id="rId12"/>
    <p:sldId id="275" r:id="rId13"/>
    <p:sldId id="277" r:id="rId14"/>
    <p:sldId id="266" r:id="rId15"/>
    <p:sldId id="267" r:id="rId16"/>
    <p:sldId id="269" r:id="rId17"/>
    <p:sldId id="270" r:id="rId18"/>
    <p:sldId id="276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F6F"/>
    <a:srgbClr val="4F6BB0"/>
    <a:srgbClr val="803280"/>
    <a:srgbClr val="8A3258"/>
    <a:srgbClr val="505AB5"/>
    <a:srgbClr val="7400B8"/>
    <a:srgbClr val="77F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6D7D3B-5B39-ACAC-8785-140F6CE99B9F}" v="2" dt="2025-05-09T08:29:02.1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99"/>
    <p:restoredTop sz="94690"/>
  </p:normalViewPr>
  <p:slideViewPr>
    <p:cSldViewPr snapToGrid="0">
      <p:cViewPr varScale="1">
        <p:scale>
          <a:sx n="147" d="100"/>
          <a:sy n="147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AED50D-F421-4EDE-B2CE-8DF4FABD45F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D757ACA-4349-45B9-9AC3-BC5432E3DEE2}">
      <dgm:prSet/>
      <dgm:spPr/>
      <dgm:t>
        <a:bodyPr/>
        <a:lstStyle/>
        <a:p>
          <a:r>
            <a:rPr lang="it-IT"/>
            <a:t>I design pattern che abbiamo deciso di adottare sono:</a:t>
          </a:r>
          <a:endParaRPr lang="en-US"/>
        </a:p>
      </dgm:t>
    </dgm:pt>
    <dgm:pt modelId="{8A10B67A-392B-4A99-9063-0941FC50DC2E}" type="parTrans" cxnId="{11FBBAB5-BA1B-4F3E-979A-A66EB9EFA706}">
      <dgm:prSet/>
      <dgm:spPr/>
      <dgm:t>
        <a:bodyPr/>
        <a:lstStyle/>
        <a:p>
          <a:endParaRPr lang="en-US"/>
        </a:p>
      </dgm:t>
    </dgm:pt>
    <dgm:pt modelId="{97BE12C9-B707-485A-9C9B-5C0597938B62}" type="sibTrans" cxnId="{11FBBAB5-BA1B-4F3E-979A-A66EB9EFA706}">
      <dgm:prSet/>
      <dgm:spPr/>
      <dgm:t>
        <a:bodyPr/>
        <a:lstStyle/>
        <a:p>
          <a:endParaRPr lang="en-US"/>
        </a:p>
      </dgm:t>
    </dgm:pt>
    <dgm:pt modelId="{068C2913-D7C4-455E-A7A3-60B817DD964D}">
      <dgm:prSet/>
      <dgm:spPr/>
      <dgm:t>
        <a:bodyPr/>
        <a:lstStyle/>
        <a:p>
          <a:r>
            <a:rPr lang="it-IT" b="1"/>
            <a:t>Abstract </a:t>
          </a:r>
          <a:r>
            <a:rPr lang="it-IT" b="1" err="1"/>
            <a:t>Factory</a:t>
          </a:r>
          <a:r>
            <a:rPr lang="it-IT" b="1"/>
            <a:t>: </a:t>
          </a:r>
          <a:r>
            <a:rPr lang="it-IT"/>
            <a:t>permette di </a:t>
          </a:r>
          <a:r>
            <a:rPr lang="it-IT" b="1"/>
            <a:t>creare una famiglia di prodotti</a:t>
          </a:r>
          <a:r>
            <a:rPr lang="it-IT"/>
            <a:t> attraverso una singola </a:t>
          </a:r>
          <a:r>
            <a:rPr lang="it-IT" err="1"/>
            <a:t>factory</a:t>
          </a:r>
          <a:r>
            <a:rPr lang="it-IT"/>
            <a:t>, non conoscendo i dettagli implementativi né dei prodotti né della </a:t>
          </a:r>
          <a:r>
            <a:rPr lang="it-IT" err="1"/>
            <a:t>factory</a:t>
          </a:r>
          <a:r>
            <a:rPr lang="it-IT"/>
            <a:t>.</a:t>
          </a:r>
          <a:endParaRPr lang="en-US"/>
        </a:p>
      </dgm:t>
    </dgm:pt>
    <dgm:pt modelId="{003F2469-7CAA-4A60-97B4-6ABEC83EB9F8}" type="parTrans" cxnId="{26B4C925-7B05-40F3-8D89-DEB75E23791A}">
      <dgm:prSet/>
      <dgm:spPr/>
      <dgm:t>
        <a:bodyPr/>
        <a:lstStyle/>
        <a:p>
          <a:endParaRPr lang="en-US"/>
        </a:p>
      </dgm:t>
    </dgm:pt>
    <dgm:pt modelId="{5A521A96-27CE-43B4-853F-3C639449BF3D}" type="sibTrans" cxnId="{26B4C925-7B05-40F3-8D89-DEB75E23791A}">
      <dgm:prSet/>
      <dgm:spPr/>
      <dgm:t>
        <a:bodyPr/>
        <a:lstStyle/>
        <a:p>
          <a:endParaRPr lang="en-US"/>
        </a:p>
      </dgm:t>
    </dgm:pt>
    <dgm:pt modelId="{0BDA7A93-BE45-44B5-AAE9-5BDA8D080B56}">
      <dgm:prSet/>
      <dgm:spPr/>
      <dgm:t>
        <a:bodyPr/>
        <a:lstStyle/>
        <a:p>
          <a:r>
            <a:rPr lang="it-IT" b="1"/>
            <a:t>Bridge pattern: </a:t>
          </a:r>
          <a:r>
            <a:rPr lang="it-IT"/>
            <a:t>pattern strutturale che consiste nel </a:t>
          </a:r>
          <a:r>
            <a:rPr lang="it-IT" b="1"/>
            <a:t>separare l’astrazione dall’implementazione </a:t>
          </a:r>
          <a:r>
            <a:rPr lang="it-IT"/>
            <a:t>così che quest’ultima possa essere sostituita anche a </a:t>
          </a:r>
          <a:r>
            <a:rPr lang="it-IT" err="1"/>
            <a:t>runtime</a:t>
          </a:r>
          <a:r>
            <a:rPr lang="it-IT"/>
            <a:t>.</a:t>
          </a:r>
          <a:endParaRPr lang="en-US"/>
        </a:p>
      </dgm:t>
    </dgm:pt>
    <dgm:pt modelId="{8C488744-E2C0-49C1-BACF-71FD8D66C99C}" type="parTrans" cxnId="{CE242822-0A91-4297-86C5-AFF06070387F}">
      <dgm:prSet/>
      <dgm:spPr/>
      <dgm:t>
        <a:bodyPr/>
        <a:lstStyle/>
        <a:p>
          <a:endParaRPr lang="en-US"/>
        </a:p>
      </dgm:t>
    </dgm:pt>
    <dgm:pt modelId="{65C59FE3-216E-46CA-8DFB-045DF73C8BEF}" type="sibTrans" cxnId="{CE242822-0A91-4297-86C5-AFF06070387F}">
      <dgm:prSet/>
      <dgm:spPr/>
      <dgm:t>
        <a:bodyPr/>
        <a:lstStyle/>
        <a:p>
          <a:endParaRPr lang="en-US"/>
        </a:p>
      </dgm:t>
    </dgm:pt>
    <dgm:pt modelId="{1B16E553-579F-49C9-B4D7-8D639CF7A2F9}" type="pres">
      <dgm:prSet presAssocID="{85AED50D-F421-4EDE-B2CE-8DF4FABD45FA}" presName="root" presStyleCnt="0">
        <dgm:presLayoutVars>
          <dgm:dir/>
          <dgm:resizeHandles val="exact"/>
        </dgm:presLayoutVars>
      </dgm:prSet>
      <dgm:spPr/>
    </dgm:pt>
    <dgm:pt modelId="{A9BCA888-5CAA-432F-80CB-8C9AB3808CC2}" type="pres">
      <dgm:prSet presAssocID="{DD757ACA-4349-45B9-9AC3-BC5432E3DEE2}" presName="compNode" presStyleCnt="0"/>
      <dgm:spPr/>
    </dgm:pt>
    <dgm:pt modelId="{5870E65E-6A02-43A3-93E3-E4BC4FFE6D84}" type="pres">
      <dgm:prSet presAssocID="{DD757ACA-4349-45B9-9AC3-BC5432E3DEE2}" presName="bgRect" presStyleLbl="bgShp" presStyleIdx="0" presStyleCnt="3"/>
      <dgm:spPr/>
    </dgm:pt>
    <dgm:pt modelId="{E7148C3D-1C69-40AC-AB0F-4AC1D0314BE7}" type="pres">
      <dgm:prSet presAssocID="{DD757ACA-4349-45B9-9AC3-BC5432E3DEE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volozza"/>
        </a:ext>
      </dgm:extLst>
    </dgm:pt>
    <dgm:pt modelId="{63557F8F-0500-4077-B809-039EF33BB971}" type="pres">
      <dgm:prSet presAssocID="{DD757ACA-4349-45B9-9AC3-BC5432E3DEE2}" presName="spaceRect" presStyleCnt="0"/>
      <dgm:spPr/>
    </dgm:pt>
    <dgm:pt modelId="{A762CCBC-8ADB-4299-9920-BB662769AB0E}" type="pres">
      <dgm:prSet presAssocID="{DD757ACA-4349-45B9-9AC3-BC5432E3DEE2}" presName="parTx" presStyleLbl="revTx" presStyleIdx="0" presStyleCnt="3">
        <dgm:presLayoutVars>
          <dgm:chMax val="0"/>
          <dgm:chPref val="0"/>
        </dgm:presLayoutVars>
      </dgm:prSet>
      <dgm:spPr/>
    </dgm:pt>
    <dgm:pt modelId="{21A933D2-8A10-4F4F-82C5-0F7C7F841FF7}" type="pres">
      <dgm:prSet presAssocID="{97BE12C9-B707-485A-9C9B-5C0597938B62}" presName="sibTrans" presStyleCnt="0"/>
      <dgm:spPr/>
    </dgm:pt>
    <dgm:pt modelId="{FC18E87F-430E-4A22-B886-DF8B539BF937}" type="pres">
      <dgm:prSet presAssocID="{068C2913-D7C4-455E-A7A3-60B817DD964D}" presName="compNode" presStyleCnt="0"/>
      <dgm:spPr/>
    </dgm:pt>
    <dgm:pt modelId="{3159900F-2059-409F-9BF0-2F7936EBAD4F}" type="pres">
      <dgm:prSet presAssocID="{068C2913-D7C4-455E-A7A3-60B817DD964D}" presName="bgRect" presStyleLbl="bgShp" presStyleIdx="1" presStyleCnt="3"/>
      <dgm:spPr/>
    </dgm:pt>
    <dgm:pt modelId="{1F09352E-0649-46B0-829E-38BDF41BEDBA}" type="pres">
      <dgm:prSet presAssocID="{068C2913-D7C4-455E-A7A3-60B817DD96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bbrica"/>
        </a:ext>
      </dgm:extLst>
    </dgm:pt>
    <dgm:pt modelId="{33B63AF9-2CC9-4A7E-A9E9-508105834588}" type="pres">
      <dgm:prSet presAssocID="{068C2913-D7C4-455E-A7A3-60B817DD964D}" presName="spaceRect" presStyleCnt="0"/>
      <dgm:spPr/>
    </dgm:pt>
    <dgm:pt modelId="{482702D7-B800-4038-AE52-59EA6A541457}" type="pres">
      <dgm:prSet presAssocID="{068C2913-D7C4-455E-A7A3-60B817DD964D}" presName="parTx" presStyleLbl="revTx" presStyleIdx="1" presStyleCnt="3">
        <dgm:presLayoutVars>
          <dgm:chMax val="0"/>
          <dgm:chPref val="0"/>
        </dgm:presLayoutVars>
      </dgm:prSet>
      <dgm:spPr/>
    </dgm:pt>
    <dgm:pt modelId="{E9112DC1-F5A9-44CF-B1A6-1A87E944B670}" type="pres">
      <dgm:prSet presAssocID="{5A521A96-27CE-43B4-853F-3C639449BF3D}" presName="sibTrans" presStyleCnt="0"/>
      <dgm:spPr/>
    </dgm:pt>
    <dgm:pt modelId="{0DA424A4-4FB1-412E-80E2-116EAFF60E86}" type="pres">
      <dgm:prSet presAssocID="{0BDA7A93-BE45-44B5-AAE9-5BDA8D080B56}" presName="compNode" presStyleCnt="0"/>
      <dgm:spPr/>
    </dgm:pt>
    <dgm:pt modelId="{F7F20FA9-6F29-4F74-855B-382D62180384}" type="pres">
      <dgm:prSet presAssocID="{0BDA7A93-BE45-44B5-AAE9-5BDA8D080B56}" presName="bgRect" presStyleLbl="bgShp" presStyleIdx="2" presStyleCnt="3"/>
      <dgm:spPr/>
    </dgm:pt>
    <dgm:pt modelId="{93235423-4900-4C75-9844-F40D33AC9708}" type="pres">
      <dgm:prSet presAssocID="{0BDA7A93-BE45-44B5-AAE9-5BDA8D080B5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2AA56877-7D60-4BED-AA0A-C3EE7FAFE5E1}" type="pres">
      <dgm:prSet presAssocID="{0BDA7A93-BE45-44B5-AAE9-5BDA8D080B56}" presName="spaceRect" presStyleCnt="0"/>
      <dgm:spPr/>
    </dgm:pt>
    <dgm:pt modelId="{662E0EE3-88F7-43AA-8387-F5ED04F24612}" type="pres">
      <dgm:prSet presAssocID="{0BDA7A93-BE45-44B5-AAE9-5BDA8D080B5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7AF3711-BD3C-4AA9-B6F5-EC77F714355F}" type="presOf" srcId="{85AED50D-F421-4EDE-B2CE-8DF4FABD45FA}" destId="{1B16E553-579F-49C9-B4D7-8D639CF7A2F9}" srcOrd="0" destOrd="0" presId="urn:microsoft.com/office/officeart/2018/2/layout/IconVerticalSolidList"/>
    <dgm:cxn modelId="{ABBA6114-A6A7-42E1-86C3-EBDEB962356B}" type="presOf" srcId="{DD757ACA-4349-45B9-9AC3-BC5432E3DEE2}" destId="{A762CCBC-8ADB-4299-9920-BB662769AB0E}" srcOrd="0" destOrd="0" presId="urn:microsoft.com/office/officeart/2018/2/layout/IconVerticalSolidList"/>
    <dgm:cxn modelId="{CE242822-0A91-4297-86C5-AFF06070387F}" srcId="{85AED50D-F421-4EDE-B2CE-8DF4FABD45FA}" destId="{0BDA7A93-BE45-44B5-AAE9-5BDA8D080B56}" srcOrd="2" destOrd="0" parTransId="{8C488744-E2C0-49C1-BACF-71FD8D66C99C}" sibTransId="{65C59FE3-216E-46CA-8DFB-045DF73C8BEF}"/>
    <dgm:cxn modelId="{26B4C925-7B05-40F3-8D89-DEB75E23791A}" srcId="{85AED50D-F421-4EDE-B2CE-8DF4FABD45FA}" destId="{068C2913-D7C4-455E-A7A3-60B817DD964D}" srcOrd="1" destOrd="0" parTransId="{003F2469-7CAA-4A60-97B4-6ABEC83EB9F8}" sibTransId="{5A521A96-27CE-43B4-853F-3C639449BF3D}"/>
    <dgm:cxn modelId="{AC0E4E32-EB93-49E4-B9C7-AC42E52738AB}" type="presOf" srcId="{0BDA7A93-BE45-44B5-AAE9-5BDA8D080B56}" destId="{662E0EE3-88F7-43AA-8387-F5ED04F24612}" srcOrd="0" destOrd="0" presId="urn:microsoft.com/office/officeart/2018/2/layout/IconVerticalSolidList"/>
    <dgm:cxn modelId="{11FBBAB5-BA1B-4F3E-979A-A66EB9EFA706}" srcId="{85AED50D-F421-4EDE-B2CE-8DF4FABD45FA}" destId="{DD757ACA-4349-45B9-9AC3-BC5432E3DEE2}" srcOrd="0" destOrd="0" parTransId="{8A10B67A-392B-4A99-9063-0941FC50DC2E}" sibTransId="{97BE12C9-B707-485A-9C9B-5C0597938B62}"/>
    <dgm:cxn modelId="{BE3957B8-6338-4144-84FA-E065CD4041A1}" type="presOf" srcId="{068C2913-D7C4-455E-A7A3-60B817DD964D}" destId="{482702D7-B800-4038-AE52-59EA6A541457}" srcOrd="0" destOrd="0" presId="urn:microsoft.com/office/officeart/2018/2/layout/IconVerticalSolidList"/>
    <dgm:cxn modelId="{1357BA8D-9C09-42A2-8F30-55E44A67A41D}" type="presParOf" srcId="{1B16E553-579F-49C9-B4D7-8D639CF7A2F9}" destId="{A9BCA888-5CAA-432F-80CB-8C9AB3808CC2}" srcOrd="0" destOrd="0" presId="urn:microsoft.com/office/officeart/2018/2/layout/IconVerticalSolidList"/>
    <dgm:cxn modelId="{F3B2C4AB-78AB-424D-B73E-350C47C88816}" type="presParOf" srcId="{A9BCA888-5CAA-432F-80CB-8C9AB3808CC2}" destId="{5870E65E-6A02-43A3-93E3-E4BC4FFE6D84}" srcOrd="0" destOrd="0" presId="urn:microsoft.com/office/officeart/2018/2/layout/IconVerticalSolidList"/>
    <dgm:cxn modelId="{FF7BD149-4B9A-451F-B3F3-5F8C8921D25F}" type="presParOf" srcId="{A9BCA888-5CAA-432F-80CB-8C9AB3808CC2}" destId="{E7148C3D-1C69-40AC-AB0F-4AC1D0314BE7}" srcOrd="1" destOrd="0" presId="urn:microsoft.com/office/officeart/2018/2/layout/IconVerticalSolidList"/>
    <dgm:cxn modelId="{5FC8CB5A-634E-4123-B963-902EF5BE83F6}" type="presParOf" srcId="{A9BCA888-5CAA-432F-80CB-8C9AB3808CC2}" destId="{63557F8F-0500-4077-B809-039EF33BB971}" srcOrd="2" destOrd="0" presId="urn:microsoft.com/office/officeart/2018/2/layout/IconVerticalSolidList"/>
    <dgm:cxn modelId="{4AE095FD-B032-4813-A3D7-63689F6EF804}" type="presParOf" srcId="{A9BCA888-5CAA-432F-80CB-8C9AB3808CC2}" destId="{A762CCBC-8ADB-4299-9920-BB662769AB0E}" srcOrd="3" destOrd="0" presId="urn:microsoft.com/office/officeart/2018/2/layout/IconVerticalSolidList"/>
    <dgm:cxn modelId="{5D99FF95-A590-4DE2-A04B-D75163378069}" type="presParOf" srcId="{1B16E553-579F-49C9-B4D7-8D639CF7A2F9}" destId="{21A933D2-8A10-4F4F-82C5-0F7C7F841FF7}" srcOrd="1" destOrd="0" presId="urn:microsoft.com/office/officeart/2018/2/layout/IconVerticalSolidList"/>
    <dgm:cxn modelId="{F5C871A4-4D92-4980-B4A9-C49AFFDCC7FD}" type="presParOf" srcId="{1B16E553-579F-49C9-B4D7-8D639CF7A2F9}" destId="{FC18E87F-430E-4A22-B886-DF8B539BF937}" srcOrd="2" destOrd="0" presId="urn:microsoft.com/office/officeart/2018/2/layout/IconVerticalSolidList"/>
    <dgm:cxn modelId="{DA86E2D9-D0DA-47CA-A5D5-A339118BC0AD}" type="presParOf" srcId="{FC18E87F-430E-4A22-B886-DF8B539BF937}" destId="{3159900F-2059-409F-9BF0-2F7936EBAD4F}" srcOrd="0" destOrd="0" presId="urn:microsoft.com/office/officeart/2018/2/layout/IconVerticalSolidList"/>
    <dgm:cxn modelId="{96391F67-B9B4-4FD3-A48E-6C34D2F7BD98}" type="presParOf" srcId="{FC18E87F-430E-4A22-B886-DF8B539BF937}" destId="{1F09352E-0649-46B0-829E-38BDF41BEDBA}" srcOrd="1" destOrd="0" presId="urn:microsoft.com/office/officeart/2018/2/layout/IconVerticalSolidList"/>
    <dgm:cxn modelId="{B4024B15-0EF9-40AF-8C86-6D414081891E}" type="presParOf" srcId="{FC18E87F-430E-4A22-B886-DF8B539BF937}" destId="{33B63AF9-2CC9-4A7E-A9E9-508105834588}" srcOrd="2" destOrd="0" presId="urn:microsoft.com/office/officeart/2018/2/layout/IconVerticalSolidList"/>
    <dgm:cxn modelId="{25DE4CFB-C8C3-4DE4-844C-015E8C5416DB}" type="presParOf" srcId="{FC18E87F-430E-4A22-B886-DF8B539BF937}" destId="{482702D7-B800-4038-AE52-59EA6A541457}" srcOrd="3" destOrd="0" presId="urn:microsoft.com/office/officeart/2018/2/layout/IconVerticalSolidList"/>
    <dgm:cxn modelId="{89591AED-2E44-484D-BF4C-C687B7F14B03}" type="presParOf" srcId="{1B16E553-579F-49C9-B4D7-8D639CF7A2F9}" destId="{E9112DC1-F5A9-44CF-B1A6-1A87E944B670}" srcOrd="3" destOrd="0" presId="urn:microsoft.com/office/officeart/2018/2/layout/IconVerticalSolidList"/>
    <dgm:cxn modelId="{B58D8040-785B-4611-8799-0C564A4937DD}" type="presParOf" srcId="{1B16E553-579F-49C9-B4D7-8D639CF7A2F9}" destId="{0DA424A4-4FB1-412E-80E2-116EAFF60E86}" srcOrd="4" destOrd="0" presId="urn:microsoft.com/office/officeart/2018/2/layout/IconVerticalSolidList"/>
    <dgm:cxn modelId="{3C44E84F-687A-4113-BC44-AFC90325239C}" type="presParOf" srcId="{0DA424A4-4FB1-412E-80E2-116EAFF60E86}" destId="{F7F20FA9-6F29-4F74-855B-382D62180384}" srcOrd="0" destOrd="0" presId="urn:microsoft.com/office/officeart/2018/2/layout/IconVerticalSolidList"/>
    <dgm:cxn modelId="{4E8D0640-992C-47DF-B278-C7B722746EB0}" type="presParOf" srcId="{0DA424A4-4FB1-412E-80E2-116EAFF60E86}" destId="{93235423-4900-4C75-9844-F40D33AC9708}" srcOrd="1" destOrd="0" presId="urn:microsoft.com/office/officeart/2018/2/layout/IconVerticalSolidList"/>
    <dgm:cxn modelId="{30CEAB08-C7FF-45B3-B4AF-EFE47DBA2FEE}" type="presParOf" srcId="{0DA424A4-4FB1-412E-80E2-116EAFF60E86}" destId="{2AA56877-7D60-4BED-AA0A-C3EE7FAFE5E1}" srcOrd="2" destOrd="0" presId="urn:microsoft.com/office/officeart/2018/2/layout/IconVerticalSolidList"/>
    <dgm:cxn modelId="{17EF4BA9-6E24-4E67-89D8-60CD55009C95}" type="presParOf" srcId="{0DA424A4-4FB1-412E-80E2-116EAFF60E86}" destId="{662E0EE3-88F7-43AA-8387-F5ED04F2461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0E65E-6A02-43A3-93E3-E4BC4FFE6D84}">
      <dsp:nvSpPr>
        <dsp:cNvPr id="0" name=""/>
        <dsp:cNvSpPr/>
      </dsp:nvSpPr>
      <dsp:spPr>
        <a:xfrm>
          <a:off x="0" y="687"/>
          <a:ext cx="6034656" cy="16088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148C3D-1C69-40AC-AB0F-4AC1D0314BE7}">
      <dsp:nvSpPr>
        <dsp:cNvPr id="0" name=""/>
        <dsp:cNvSpPr/>
      </dsp:nvSpPr>
      <dsp:spPr>
        <a:xfrm>
          <a:off x="486668" y="362672"/>
          <a:ext cx="884852" cy="8848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62CCBC-8ADB-4299-9920-BB662769AB0E}">
      <dsp:nvSpPr>
        <dsp:cNvPr id="0" name=""/>
        <dsp:cNvSpPr/>
      </dsp:nvSpPr>
      <dsp:spPr>
        <a:xfrm>
          <a:off x="1858190" y="687"/>
          <a:ext cx="4176465" cy="1608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267" tIns="170267" rIns="170267" bIns="17026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I design pattern che abbiamo deciso di adottare sono:</a:t>
          </a:r>
          <a:endParaRPr lang="en-US" sz="1700" kern="1200"/>
        </a:p>
      </dsp:txBody>
      <dsp:txXfrm>
        <a:off x="1858190" y="687"/>
        <a:ext cx="4176465" cy="1608822"/>
      </dsp:txXfrm>
    </dsp:sp>
    <dsp:sp modelId="{3159900F-2059-409F-9BF0-2F7936EBAD4F}">
      <dsp:nvSpPr>
        <dsp:cNvPr id="0" name=""/>
        <dsp:cNvSpPr/>
      </dsp:nvSpPr>
      <dsp:spPr>
        <a:xfrm>
          <a:off x="0" y="2011715"/>
          <a:ext cx="6034656" cy="16088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09352E-0649-46B0-829E-38BDF41BEDBA}">
      <dsp:nvSpPr>
        <dsp:cNvPr id="0" name=""/>
        <dsp:cNvSpPr/>
      </dsp:nvSpPr>
      <dsp:spPr>
        <a:xfrm>
          <a:off x="486668" y="2373700"/>
          <a:ext cx="884852" cy="8848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702D7-B800-4038-AE52-59EA6A541457}">
      <dsp:nvSpPr>
        <dsp:cNvPr id="0" name=""/>
        <dsp:cNvSpPr/>
      </dsp:nvSpPr>
      <dsp:spPr>
        <a:xfrm>
          <a:off x="1858190" y="2011715"/>
          <a:ext cx="4176465" cy="1608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267" tIns="170267" rIns="170267" bIns="17026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/>
            <a:t>Abstract </a:t>
          </a:r>
          <a:r>
            <a:rPr lang="it-IT" sz="1700" b="1" kern="1200" err="1"/>
            <a:t>Factory</a:t>
          </a:r>
          <a:r>
            <a:rPr lang="it-IT" sz="1700" b="1" kern="1200"/>
            <a:t>: </a:t>
          </a:r>
          <a:r>
            <a:rPr lang="it-IT" sz="1700" kern="1200"/>
            <a:t>permette di </a:t>
          </a:r>
          <a:r>
            <a:rPr lang="it-IT" sz="1700" b="1" kern="1200"/>
            <a:t>creare una famiglia di prodotti</a:t>
          </a:r>
          <a:r>
            <a:rPr lang="it-IT" sz="1700" kern="1200"/>
            <a:t> attraverso una singola </a:t>
          </a:r>
          <a:r>
            <a:rPr lang="it-IT" sz="1700" kern="1200" err="1"/>
            <a:t>factory</a:t>
          </a:r>
          <a:r>
            <a:rPr lang="it-IT" sz="1700" kern="1200"/>
            <a:t>, non conoscendo i dettagli implementativi né dei prodotti né della </a:t>
          </a:r>
          <a:r>
            <a:rPr lang="it-IT" sz="1700" kern="1200" err="1"/>
            <a:t>factory</a:t>
          </a:r>
          <a:r>
            <a:rPr lang="it-IT" sz="1700" kern="1200"/>
            <a:t>.</a:t>
          </a:r>
          <a:endParaRPr lang="en-US" sz="1700" kern="1200"/>
        </a:p>
      </dsp:txBody>
      <dsp:txXfrm>
        <a:off x="1858190" y="2011715"/>
        <a:ext cx="4176465" cy="1608822"/>
      </dsp:txXfrm>
    </dsp:sp>
    <dsp:sp modelId="{F7F20FA9-6F29-4F74-855B-382D62180384}">
      <dsp:nvSpPr>
        <dsp:cNvPr id="0" name=""/>
        <dsp:cNvSpPr/>
      </dsp:nvSpPr>
      <dsp:spPr>
        <a:xfrm>
          <a:off x="0" y="4022743"/>
          <a:ext cx="6034656" cy="16088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35423-4900-4C75-9844-F40D33AC9708}">
      <dsp:nvSpPr>
        <dsp:cNvPr id="0" name=""/>
        <dsp:cNvSpPr/>
      </dsp:nvSpPr>
      <dsp:spPr>
        <a:xfrm>
          <a:off x="486668" y="4384728"/>
          <a:ext cx="884852" cy="8848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E0EE3-88F7-43AA-8387-F5ED04F24612}">
      <dsp:nvSpPr>
        <dsp:cNvPr id="0" name=""/>
        <dsp:cNvSpPr/>
      </dsp:nvSpPr>
      <dsp:spPr>
        <a:xfrm>
          <a:off x="1858190" y="4022743"/>
          <a:ext cx="4176465" cy="1608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267" tIns="170267" rIns="170267" bIns="17026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/>
            <a:t>Bridge pattern: </a:t>
          </a:r>
          <a:r>
            <a:rPr lang="it-IT" sz="1700" kern="1200"/>
            <a:t>pattern strutturale che consiste nel </a:t>
          </a:r>
          <a:r>
            <a:rPr lang="it-IT" sz="1700" b="1" kern="1200"/>
            <a:t>separare l’astrazione dall’implementazione </a:t>
          </a:r>
          <a:r>
            <a:rPr lang="it-IT" sz="1700" kern="1200"/>
            <a:t>così che quest’ultima possa essere sostituita anche a </a:t>
          </a:r>
          <a:r>
            <a:rPr lang="it-IT" sz="1700" kern="1200" err="1"/>
            <a:t>runtime</a:t>
          </a:r>
          <a:r>
            <a:rPr lang="it-IT" sz="1700" kern="1200"/>
            <a:t>.</a:t>
          </a:r>
          <a:endParaRPr lang="en-US" sz="1700" kern="1200"/>
        </a:p>
      </dsp:txBody>
      <dsp:txXfrm>
        <a:off x="1858190" y="4022743"/>
        <a:ext cx="4176465" cy="16088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5/9/25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18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43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21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68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54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00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03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2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70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66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25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5/9/25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51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04" r:id="rId6"/>
    <p:sldLayoutId id="2147483800" r:id="rId7"/>
    <p:sldLayoutId id="2147483801" r:id="rId8"/>
    <p:sldLayoutId id="2147483802" r:id="rId9"/>
    <p:sldLayoutId id="2147483803" r:id="rId10"/>
    <p:sldLayoutId id="214748380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0B82B3-A909-EEA1-B7A6-906BF1353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9057" y="4320541"/>
            <a:ext cx="8393008" cy="1179508"/>
          </a:xfrm>
        </p:spPr>
        <p:txBody>
          <a:bodyPr anchor="b">
            <a:noAutofit/>
          </a:bodyPr>
          <a:lstStyle/>
          <a:p>
            <a:r>
              <a:rPr lang="it-IT" sz="2800" dirty="0"/>
              <a:t>Progetto di Ingegneria del Software (NC8)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6FACCD2-A067-BA90-1622-677D81D14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9057" y="5452281"/>
            <a:ext cx="8395223" cy="634829"/>
          </a:xfrm>
        </p:spPr>
        <p:txBody>
          <a:bodyPr>
            <a:normAutofit/>
          </a:bodyPr>
          <a:lstStyle/>
          <a:p>
            <a:r>
              <a:rPr lang="it-IT"/>
              <a:t>CAPPIELLO – RAGUSA – SICA – ZAPPILE</a:t>
            </a:r>
          </a:p>
        </p:txBody>
      </p:sp>
      <p:pic>
        <p:nvPicPr>
          <p:cNvPr id="4" name="Elemento grafico 4">
            <a:extLst>
              <a:ext uri="{FF2B5EF4-FFF2-40B4-BE49-F238E27FC236}">
                <a16:creationId xmlns:a16="http://schemas.microsoft.com/office/drawing/2014/main" id="{56CF1DA2-4740-EE3C-3D4B-3D445C58F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9058" y="2082677"/>
            <a:ext cx="8200942" cy="130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91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49F4C1-0224-9C22-8951-97F7AA2A3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28">
            <a:extLst>
              <a:ext uri="{FF2B5EF4-FFF2-40B4-BE49-F238E27FC236}">
                <a16:creationId xmlns:a16="http://schemas.microsoft.com/office/drawing/2014/main" id="{2BDB013D-A3EE-A13C-8F6C-CFDEBDB96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28B2A3-934C-97C7-F00D-3D0B7B8DC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1301" y="565153"/>
            <a:ext cx="2770699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B6EC99-F6F2-BF80-E9B4-27299706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90007" y="1"/>
            <a:ext cx="2201993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Segnaposto contenuto 4">
            <a:extLst>
              <a:ext uri="{FF2B5EF4-FFF2-40B4-BE49-F238E27FC236}">
                <a16:creationId xmlns:a16="http://schemas.microsoft.com/office/drawing/2014/main" id="{27435A37-C251-09E5-F1FF-E2B25C38D7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5450102"/>
              </p:ext>
            </p:extLst>
          </p:nvPr>
        </p:nvGraphicFramePr>
        <p:xfrm>
          <a:off x="713772" y="13902305"/>
          <a:ext cx="7846499" cy="6141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5753">
                  <a:extLst>
                    <a:ext uri="{9D8B030D-6E8A-4147-A177-3AD203B41FA5}">
                      <a16:colId xmlns:a16="http://schemas.microsoft.com/office/drawing/2014/main" val="560313340"/>
                    </a:ext>
                  </a:extLst>
                </a:gridCol>
                <a:gridCol w="2871963">
                  <a:extLst>
                    <a:ext uri="{9D8B030D-6E8A-4147-A177-3AD203B41FA5}">
                      <a16:colId xmlns:a16="http://schemas.microsoft.com/office/drawing/2014/main" val="4247541947"/>
                    </a:ext>
                  </a:extLst>
                </a:gridCol>
                <a:gridCol w="3408783">
                  <a:extLst>
                    <a:ext uri="{9D8B030D-6E8A-4147-A177-3AD203B41FA5}">
                      <a16:colId xmlns:a16="http://schemas.microsoft.com/office/drawing/2014/main" val="752238662"/>
                    </a:ext>
                  </a:extLst>
                </a:gridCol>
              </a:tblGrid>
              <a:tr h="365971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1" i="0" u="none" strike="noStrike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Identificativo</a:t>
                      </a:r>
                      <a:endParaRPr lang="it-IT" sz="1600">
                        <a:solidFill>
                          <a:schemeClr val="tx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32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Nome</a:t>
                      </a:r>
                      <a:endParaRPr lang="it-IT" sz="1600"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32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Partecipanti</a:t>
                      </a:r>
                      <a:endParaRPr lang="it-IT" sz="1600"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32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937819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0" i="0" u="none" strike="noStrike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SC_GU_2</a:t>
                      </a:r>
                      <a:endParaRPr lang="it-IT" sz="1600">
                        <a:solidFill>
                          <a:schemeClr val="tx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32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0" i="0" u="none" strike="noStrike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Aggiornamento della password</a:t>
                      </a:r>
                      <a:endParaRPr lang="it-IT" sz="1600">
                        <a:solidFill>
                          <a:schemeClr val="bg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BB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0" i="0" u="none" strike="noStrike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Maria (Utente registrato)</a:t>
                      </a:r>
                      <a:endParaRPr lang="it-IT" sz="1600">
                        <a:solidFill>
                          <a:schemeClr val="bg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B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094820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1" i="0" u="none" strike="noStrike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Flusso degli eventi</a:t>
                      </a:r>
                      <a:endParaRPr lang="it-IT" sz="1600">
                        <a:solidFill>
                          <a:schemeClr val="tx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32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Utente registrato</a:t>
                      </a:r>
                      <a:endParaRPr lang="it-IT" sz="1600"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32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Sistema</a:t>
                      </a:r>
                      <a:endParaRPr lang="it-IT" sz="1600"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32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912280"/>
                  </a:ext>
                </a:extLst>
              </a:tr>
              <a:tr h="1066549">
                <a:tc rowSpan="4">
                  <a:txBody>
                    <a:bodyPr/>
                    <a:lstStyle/>
                    <a:p>
                      <a:pPr algn="just" rtl="0" fontAlgn="t">
                        <a:buNone/>
                      </a:pPr>
                      <a:r>
                        <a:rPr lang="it-IT" sz="1600" b="1" i="0" u="none" strike="noStrike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          </a:t>
                      </a:r>
                      <a:endParaRPr lang="it-IT" sz="1600">
                        <a:solidFill>
                          <a:schemeClr val="tx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32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1200"/>
                        </a:spcAft>
                        <a:buNone/>
                      </a:pPr>
                      <a:r>
                        <a:rPr lang="it-IT" sz="1600" b="0" i="0" u="none" strike="noStrike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Maria desidera aggiornare la sua password: accede quindi alla sezione “Impostazioni del profilo”.</a:t>
                      </a:r>
                      <a:endParaRPr lang="it-IT" sz="1600">
                        <a:solidFill>
                          <a:schemeClr val="bg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BB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it-IT" sz="1800">
                          <a:effectLst/>
                        </a:rPr>
                      </a:br>
                      <a:endParaRPr lang="it-IT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B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551908"/>
                  </a:ext>
                </a:extLst>
              </a:tr>
              <a:tr h="82605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it-IT" sz="1800">
                          <a:effectLst/>
                        </a:rPr>
                      </a:br>
                      <a:endParaRPr lang="it-IT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BB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0" i="0" u="none" strike="noStrike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Il sistema visualizza una pagina con le sue informazioni personali correnti.</a:t>
                      </a:r>
                      <a:endParaRPr lang="it-IT" sz="1600">
                        <a:solidFill>
                          <a:schemeClr val="bg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B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843338"/>
                  </a:ext>
                </a:extLst>
              </a:tr>
              <a:tr h="82605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1200"/>
                        </a:spcAft>
                        <a:buNone/>
                      </a:pPr>
                      <a:r>
                        <a:rPr lang="it-IT" sz="1600" b="0" i="0" u="none" strike="noStrike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Maria cambia la password. Infine conferma le modifiche.</a:t>
                      </a:r>
                      <a:endParaRPr lang="it-IT" sz="1600">
                        <a:solidFill>
                          <a:schemeClr val="bg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BB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it-IT" sz="1800">
                          <a:effectLst/>
                        </a:rPr>
                      </a:br>
                      <a:endParaRPr lang="it-IT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B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159296"/>
                  </a:ext>
                </a:extLst>
              </a:tr>
              <a:tr h="1788038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endParaRPr lang="it-IT" sz="1600">
                        <a:solidFill>
                          <a:schemeClr val="bg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BB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1200"/>
                        </a:spcAft>
                        <a:buNone/>
                      </a:pPr>
                      <a:r>
                        <a:rPr lang="it-IT" sz="1600" b="0" i="0" u="none" strike="noStrike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Il sistema verifica che la nuova password sia valida. Se il controllo ha esito positivo, il sistema salva le modifiche e informa Maria che la sua password è stata aggiornata correttamente.</a:t>
                      </a:r>
                      <a:endParaRPr lang="it-IT" sz="1600">
                        <a:solidFill>
                          <a:schemeClr val="bg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B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157391"/>
                  </a:ext>
                </a:extLst>
              </a:tr>
            </a:tbl>
          </a:graphicData>
        </a:graphic>
      </p:graphicFrame>
      <p:sp>
        <p:nvSpPr>
          <p:cNvPr id="4" name="Titolo 1">
            <a:extLst>
              <a:ext uri="{FF2B5EF4-FFF2-40B4-BE49-F238E27FC236}">
                <a16:creationId xmlns:a16="http://schemas.microsoft.com/office/drawing/2014/main" id="{59127ADF-4C64-6E07-E192-8AD875A3ADD5}"/>
              </a:ext>
            </a:extLst>
          </p:cNvPr>
          <p:cNvSpPr txBox="1">
            <a:spLocks/>
          </p:cNvSpPr>
          <p:nvPr/>
        </p:nvSpPr>
        <p:spPr>
          <a:xfrm>
            <a:off x="551737" y="143982"/>
            <a:ext cx="7846501" cy="1487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Esempio </a:t>
            </a:r>
            <a:r>
              <a:rPr lang="it-IT" err="1"/>
              <a:t>Sequence</a:t>
            </a:r>
            <a:r>
              <a:rPr lang="it-IT"/>
              <a:t> </a:t>
            </a:r>
            <a:r>
              <a:rPr lang="it-IT" err="1"/>
              <a:t>Diagram</a:t>
            </a:r>
            <a:br>
              <a:rPr lang="it-IT"/>
            </a:br>
            <a:r>
              <a:rPr lang="it-IT" sz="2000" b="0"/>
              <a:t>Creazione utente </a:t>
            </a:r>
          </a:p>
          <a:p>
            <a:endParaRPr lang="it-IT"/>
          </a:p>
        </p:txBody>
      </p:sp>
      <p:pic>
        <p:nvPicPr>
          <p:cNvPr id="6" name="Immagine 5" descr="Immagine che contiene testo, diagramma, schermata, Disegno tecnico&#10;&#10;Il contenuto generato dall&amp;#39;IA potrebbe non essere corretto.">
            <a:extLst>
              <a:ext uri="{FF2B5EF4-FFF2-40B4-BE49-F238E27FC236}">
                <a16:creationId xmlns:a16="http://schemas.microsoft.com/office/drawing/2014/main" id="{790C6B83-33B9-363C-D235-7683D3FB4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260" y="1217655"/>
            <a:ext cx="5747447" cy="556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43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B3F36F-2C39-2C57-A80A-7CBCB8880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28">
            <a:extLst>
              <a:ext uri="{FF2B5EF4-FFF2-40B4-BE49-F238E27FC236}">
                <a16:creationId xmlns:a16="http://schemas.microsoft.com/office/drawing/2014/main" id="{DB4C20AD-55BE-C2CA-2CDC-FBA17A0C3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2D2A39-66BC-8D8C-6BE9-D0127C531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1301" y="565153"/>
            <a:ext cx="2770699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671BB8-CFA2-0C07-515D-7E8ECC8E6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90007" y="1"/>
            <a:ext cx="2201993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diagramma, design&#10;&#10;Il contenuto generato dall&amp;#39;IA potrebbe non essere corretto.">
            <a:extLst>
              <a:ext uri="{FF2B5EF4-FFF2-40B4-BE49-F238E27FC236}">
                <a16:creationId xmlns:a16="http://schemas.microsoft.com/office/drawing/2014/main" id="{0C18F215-6872-DBEF-D53F-7AF621030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" y="1532799"/>
            <a:ext cx="9189835" cy="379240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4E0D9C7-E949-73EA-A3C1-78B1D8DB5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487" y="2020"/>
            <a:ext cx="7846501" cy="1550419"/>
          </a:xfrm>
        </p:spPr>
        <p:txBody>
          <a:bodyPr>
            <a:normAutofit/>
          </a:bodyPr>
          <a:lstStyle/>
          <a:p>
            <a:r>
              <a:rPr lang="it-IT"/>
              <a:t>Esempio State Chart</a:t>
            </a:r>
            <a:br>
              <a:rPr lang="it-IT"/>
            </a:br>
            <a:r>
              <a:rPr lang="it-IT" sz="2000" b="0"/>
              <a:t>Creazione </a:t>
            </a:r>
            <a:r>
              <a:rPr lang="it-IT" sz="2000" b="0" err="1"/>
              <a:t>thread</a:t>
            </a:r>
            <a:endParaRPr lang="it-IT" sz="2000" b="0"/>
          </a:p>
        </p:txBody>
      </p:sp>
    </p:spTree>
    <p:extLst>
      <p:ext uri="{BB962C8B-B14F-4D97-AF65-F5344CB8AC3E}">
        <p14:creationId xmlns:p14="http://schemas.microsoft.com/office/powerpoint/2010/main" val="363097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DCAD63-5E57-D01C-0BB0-99EEE2BE4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28">
            <a:extLst>
              <a:ext uri="{FF2B5EF4-FFF2-40B4-BE49-F238E27FC236}">
                <a16:creationId xmlns:a16="http://schemas.microsoft.com/office/drawing/2014/main" id="{8E0FAF6F-AEF4-EB59-7010-7CE654414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784B8E-6645-00E3-019A-E4210641E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1301" y="565153"/>
            <a:ext cx="2770699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E48C77-D1BE-A71D-C61C-743E55283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90007" y="1"/>
            <a:ext cx="2201993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CA929D-A381-E5A4-283E-2AC82AFC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487" y="2020"/>
            <a:ext cx="7846501" cy="1550419"/>
          </a:xfrm>
        </p:spPr>
        <p:txBody>
          <a:bodyPr>
            <a:normAutofit/>
          </a:bodyPr>
          <a:lstStyle/>
          <a:p>
            <a:r>
              <a:rPr lang="it-IT"/>
              <a:t>Deployment </a:t>
            </a:r>
            <a:r>
              <a:rPr lang="it-IT" err="1"/>
              <a:t>Diagram</a:t>
            </a:r>
            <a:br>
              <a:rPr lang="it-IT"/>
            </a:br>
            <a:endParaRPr lang="it-IT" sz="2000" b="0"/>
          </a:p>
        </p:txBody>
      </p:sp>
      <p:pic>
        <p:nvPicPr>
          <p:cNvPr id="3" name="Immagine 2" descr="Immagine che contiene testo, schermata, diagramma, Rettangolo&#10;&#10;Il contenuto generato dall&amp;#39;IA potrebbe non essere corretto.">
            <a:extLst>
              <a:ext uri="{FF2B5EF4-FFF2-40B4-BE49-F238E27FC236}">
                <a16:creationId xmlns:a16="http://schemas.microsoft.com/office/drawing/2014/main" id="{CDACFCAB-C4D9-56D4-7412-D98477481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613" y="779187"/>
            <a:ext cx="5625241" cy="606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97BECF-8F6B-FC1E-7CBD-4740703DF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A3D4AD9-E036-32AF-11E9-8BDEC0A1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542" y="455362"/>
            <a:ext cx="3183457" cy="3392972"/>
          </a:xfrm>
        </p:spPr>
        <p:txBody>
          <a:bodyPr>
            <a:normAutofit/>
          </a:bodyPr>
          <a:lstStyle/>
          <a:p>
            <a:r>
              <a:rPr lang="it-IT"/>
              <a:t>Design pattern</a:t>
            </a:r>
          </a:p>
        </p:txBody>
      </p:sp>
      <p:graphicFrame>
        <p:nvGraphicFramePr>
          <p:cNvPr id="46" name="Segnaposto contenuto 2">
            <a:extLst>
              <a:ext uri="{FF2B5EF4-FFF2-40B4-BE49-F238E27FC236}">
                <a16:creationId xmlns:a16="http://schemas.microsoft.com/office/drawing/2014/main" id="{E9399365-A039-1DCC-F83E-C440B512FE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7023850"/>
              </p:ext>
            </p:extLst>
          </p:nvPr>
        </p:nvGraphicFramePr>
        <p:xfrm>
          <a:off x="5224244" y="409518"/>
          <a:ext cx="6034656" cy="5632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081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F98068-A3DA-D587-3987-034D4F5F1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E8C6151-20F5-99D7-7A60-58C864645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827" y="64973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Mock-ups</a:t>
            </a:r>
          </a:p>
        </p:txBody>
      </p:sp>
      <p:pic>
        <p:nvPicPr>
          <p:cNvPr id="3" name="Immagine 2" descr="Immagine che contiene testo, schermata, software, Sito Web&#10;&#10;Il contenuto generato dall&amp;#39;IA potrebbe non essere corretto.">
            <a:extLst>
              <a:ext uri="{FF2B5EF4-FFF2-40B4-BE49-F238E27FC236}">
                <a16:creationId xmlns:a16="http://schemas.microsoft.com/office/drawing/2014/main" id="{9ED7030D-BD8B-B1F4-F667-918EE29913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9" b="44400"/>
          <a:stretch/>
        </p:blipFill>
        <p:spPr>
          <a:xfrm>
            <a:off x="1550335" y="1379477"/>
            <a:ext cx="5880484" cy="5281484"/>
          </a:xfrm>
          <a:prstGeom prst="rect">
            <a:avLst/>
          </a:prstGeom>
        </p:spPr>
      </p:pic>
      <p:pic>
        <p:nvPicPr>
          <p:cNvPr id="4" name="Immagine 3" descr="Immagine che contiene testo, schermata, Cellulare, Dispositivo mobile&#10;&#10;Il contenuto generato dall&amp;#39;IA potrebbe non essere corretto.">
            <a:extLst>
              <a:ext uri="{FF2B5EF4-FFF2-40B4-BE49-F238E27FC236}">
                <a16:creationId xmlns:a16="http://schemas.microsoft.com/office/drawing/2014/main" id="{338C23DF-8E44-39C1-9641-04C5355A7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426" y="1389797"/>
            <a:ext cx="2911555" cy="527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57289"/>
      </p:ext>
    </p:extLst>
  </p:cSld>
  <p:clrMapOvr>
    <a:masterClrMapping/>
  </p:clrMapOvr>
  <p:transition spd="slow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BB8A70-A763-8A12-C9CA-BE368A606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28">
            <a:extLst>
              <a:ext uri="{FF2B5EF4-FFF2-40B4-BE49-F238E27FC236}">
                <a16:creationId xmlns:a16="http://schemas.microsoft.com/office/drawing/2014/main" id="{6EEE0F84-6591-23B7-44DD-7F48346F3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B03FC0-4086-5E0C-6FB0-C010A263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1301" y="565153"/>
            <a:ext cx="2770699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E7FC2EB-44CD-14AE-8CEB-B6475FED4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487" y="2020"/>
            <a:ext cx="7846501" cy="1550419"/>
          </a:xfrm>
        </p:spPr>
        <p:txBody>
          <a:bodyPr>
            <a:normAutofit/>
          </a:bodyPr>
          <a:lstStyle/>
          <a:p>
            <a:r>
              <a:rPr lang="it-IT" err="1"/>
              <a:t>Mock</a:t>
            </a:r>
            <a:r>
              <a:rPr lang="it-IT"/>
              <a:t>-ups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745272-47D0-A3EC-6AEA-053BC719E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90007" y="1"/>
            <a:ext cx="2201993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schermata, software, Sistema operativo&#10;&#10;Il contenuto generato dall&amp;#39;IA potrebbe non essere corretto.">
            <a:extLst>
              <a:ext uri="{FF2B5EF4-FFF2-40B4-BE49-F238E27FC236}">
                <a16:creationId xmlns:a16="http://schemas.microsoft.com/office/drawing/2014/main" id="{DACFF664-7E71-C038-4D24-4427B1604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75" y="995112"/>
            <a:ext cx="71723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02047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1FC28D-DE1A-F0BC-2B22-F8712C9C3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Versione finale</a:t>
            </a:r>
            <a:br>
              <a:rPr lang="it-IT"/>
            </a:br>
            <a:r>
              <a:rPr lang="it-IT" sz="2800" b="0"/>
              <a:t>Homepage</a:t>
            </a:r>
          </a:p>
        </p:txBody>
      </p:sp>
      <p:pic>
        <p:nvPicPr>
          <p:cNvPr id="4" name="Segnaposto contenuto 3" descr="Immagine che contiene testo, schermata, Carattere, design&#10;&#10;Il contenuto generato dall&amp;#39;IA potrebbe non essere corretto.">
            <a:extLst>
              <a:ext uri="{FF2B5EF4-FFF2-40B4-BE49-F238E27FC236}">
                <a16:creationId xmlns:a16="http://schemas.microsoft.com/office/drawing/2014/main" id="{92A9D36D-06E2-283F-C037-A182B0F80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-11" t="34" r="-16" b="15218"/>
          <a:stretch/>
        </p:blipFill>
        <p:spPr>
          <a:xfrm>
            <a:off x="1586684" y="1716133"/>
            <a:ext cx="9485963" cy="4035799"/>
          </a:xfrm>
        </p:spPr>
      </p:pic>
    </p:spTree>
    <p:extLst>
      <p:ext uri="{BB962C8B-B14F-4D97-AF65-F5344CB8AC3E}">
        <p14:creationId xmlns:p14="http://schemas.microsoft.com/office/powerpoint/2010/main" val="795913340"/>
      </p:ext>
    </p:extLst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A738A-281B-3C91-9EBE-C8C27C32E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F3F885-7EA4-046C-B995-6BE4094A4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Versione finale</a:t>
            </a:r>
            <a:br>
              <a:rPr lang="it-IT"/>
            </a:br>
            <a:r>
              <a:rPr lang="it-IT" sz="2800" b="0"/>
              <a:t>Ricerca </a:t>
            </a:r>
            <a:r>
              <a:rPr lang="it-IT" sz="2800" b="0" err="1"/>
              <a:t>Thread</a:t>
            </a:r>
            <a:endParaRPr lang="it-IT" sz="2800" b="0"/>
          </a:p>
        </p:txBody>
      </p:sp>
      <p:pic>
        <p:nvPicPr>
          <p:cNvPr id="3" name="Immagine 2" descr="Immagine che contiene testo, schermata, software, Software multimediale&#10;&#10;Il contenuto generato dall&amp;#39;IA potrebbe non essere corretto.">
            <a:extLst>
              <a:ext uri="{FF2B5EF4-FFF2-40B4-BE49-F238E27FC236}">
                <a16:creationId xmlns:a16="http://schemas.microsoft.com/office/drawing/2014/main" id="{72E09098-D14F-3AD5-D869-471FDFA1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89" y="1716898"/>
            <a:ext cx="9757647" cy="488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2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8C4A3-BAE9-3579-264C-855E45CE7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89E106-ECE2-2BC4-1B20-784125C0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Versione finale</a:t>
            </a:r>
            <a:br>
              <a:rPr lang="it-IT" dirty="0"/>
            </a:br>
            <a:r>
              <a:rPr lang="it-IT" sz="2800" b="0" dirty="0"/>
              <a:t>Pagina </a:t>
            </a:r>
            <a:r>
              <a:rPr lang="it-IT" sz="2800" b="0" dirty="0" err="1"/>
              <a:t>Thread</a:t>
            </a:r>
            <a:endParaRPr lang="it-IT" dirty="0"/>
          </a:p>
        </p:txBody>
      </p:sp>
      <p:pic>
        <p:nvPicPr>
          <p:cNvPr id="4" name="Immagine 3" descr="Immagine che contiene testo, schermata, software, Software multimediale&#10;&#10;Il contenuto generato dall&amp;#39;IA potrebbe non essere corretto.">
            <a:extLst>
              <a:ext uri="{FF2B5EF4-FFF2-40B4-BE49-F238E27FC236}">
                <a16:creationId xmlns:a16="http://schemas.microsoft.com/office/drawing/2014/main" id="{942BEE7A-AE43-1E7A-6DBD-E4E49D853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89" y="1714975"/>
            <a:ext cx="9312585" cy="468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805AAEA-AB62-D05E-773E-E8BEC5E9B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55362"/>
            <a:ext cx="3603625" cy="1550419"/>
          </a:xfrm>
        </p:spPr>
        <p:txBody>
          <a:bodyPr>
            <a:normAutofit/>
          </a:bodyPr>
          <a:lstStyle/>
          <a:p>
            <a:r>
              <a:rPr lang="it-IT" sz="4100"/>
              <a:t>Introduzione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CD6ED3-0D23-E54F-2DC9-0CD6E9F76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2160016"/>
            <a:ext cx="3603625" cy="392615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t-IT" sz="1700" err="1"/>
              <a:t>GameTalk</a:t>
            </a:r>
            <a:r>
              <a:rPr lang="it-IT" sz="1700"/>
              <a:t> è una</a:t>
            </a:r>
            <a:r>
              <a:rPr lang="it-IT" sz="1700">
                <a:ea typeface="+mn-lt"/>
                <a:cs typeface="+mn-lt"/>
              </a:rPr>
              <a:t> </a:t>
            </a:r>
            <a:r>
              <a:rPr lang="it-IT" sz="1700" b="1">
                <a:ea typeface="+mn-lt"/>
                <a:cs typeface="+mn-lt"/>
              </a:rPr>
              <a:t>piattaforma web</a:t>
            </a:r>
            <a:r>
              <a:rPr lang="it-IT" sz="1700">
                <a:ea typeface="+mn-lt"/>
                <a:cs typeface="+mn-lt"/>
              </a:rPr>
              <a:t> dove gli utenti appassionati di videogiochi possono:</a:t>
            </a:r>
            <a:endParaRPr lang="it-IT" sz="170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it-IT" sz="1700">
                <a:ea typeface="+mn-lt"/>
                <a:cs typeface="+mn-lt"/>
              </a:rPr>
              <a:t>Registrarsi e creare un </a:t>
            </a:r>
            <a:r>
              <a:rPr lang="it-IT" sz="1700" b="1">
                <a:ea typeface="+mn-lt"/>
                <a:cs typeface="+mn-lt"/>
              </a:rPr>
              <a:t>profilo</a:t>
            </a:r>
            <a:endParaRPr lang="it-IT" sz="170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it-IT" sz="1700">
                <a:ea typeface="+mn-lt"/>
                <a:cs typeface="+mn-lt"/>
              </a:rPr>
              <a:t>Pubblicare e modificare </a:t>
            </a:r>
            <a:r>
              <a:rPr lang="it-IT" sz="1700" b="1" err="1">
                <a:ea typeface="+mn-lt"/>
                <a:cs typeface="+mn-lt"/>
              </a:rPr>
              <a:t>thread</a:t>
            </a:r>
            <a:r>
              <a:rPr lang="it-IT" sz="1700">
                <a:ea typeface="+mn-lt"/>
                <a:cs typeface="+mn-lt"/>
              </a:rPr>
              <a:t> (post) su giochi, recensioni, strategie e idee</a:t>
            </a:r>
            <a:endParaRPr lang="it-IT" sz="170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it-IT" sz="1700" b="1">
                <a:ea typeface="+mn-lt"/>
                <a:cs typeface="+mn-lt"/>
              </a:rPr>
              <a:t>Commentare</a:t>
            </a:r>
            <a:r>
              <a:rPr lang="it-IT" sz="1700">
                <a:ea typeface="+mn-lt"/>
                <a:cs typeface="+mn-lt"/>
              </a:rPr>
              <a:t> e </a:t>
            </a:r>
            <a:r>
              <a:rPr lang="it-IT" sz="1700" b="1">
                <a:ea typeface="+mn-lt"/>
                <a:cs typeface="+mn-lt"/>
              </a:rPr>
              <a:t>valutare</a:t>
            </a:r>
            <a:r>
              <a:rPr lang="it-IT" sz="1700">
                <a:ea typeface="+mn-lt"/>
                <a:cs typeface="+mn-lt"/>
              </a:rPr>
              <a:t> </a:t>
            </a:r>
            <a:r>
              <a:rPr lang="it-IT" sz="1700" err="1">
                <a:ea typeface="+mn-lt"/>
                <a:cs typeface="+mn-lt"/>
              </a:rPr>
              <a:t>thread</a:t>
            </a:r>
            <a:r>
              <a:rPr lang="it-IT" sz="1700">
                <a:ea typeface="+mn-lt"/>
                <a:cs typeface="+mn-lt"/>
              </a:rPr>
              <a:t> e commenti</a:t>
            </a:r>
            <a:endParaRPr lang="it-IT" sz="170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it-IT" sz="1700">
                <a:ea typeface="+mn-lt"/>
                <a:cs typeface="+mn-lt"/>
              </a:rPr>
              <a:t>Usare </a:t>
            </a:r>
            <a:r>
              <a:rPr lang="it-IT" sz="1700" b="1">
                <a:ea typeface="+mn-lt"/>
                <a:cs typeface="+mn-lt"/>
              </a:rPr>
              <a:t>filtri di ricerca</a:t>
            </a:r>
            <a:r>
              <a:rPr lang="it-IT" sz="1700">
                <a:ea typeface="+mn-lt"/>
                <a:cs typeface="+mn-lt"/>
              </a:rPr>
              <a:t> per trovare contenuti interessanti</a:t>
            </a:r>
            <a:endParaRPr lang="it-IT" sz="1700"/>
          </a:p>
          <a:p>
            <a:pPr marL="0" indent="0">
              <a:lnSpc>
                <a:spcPct val="100000"/>
              </a:lnSpc>
              <a:buNone/>
            </a:pPr>
            <a:endParaRPr lang="it-IT" sz="1700"/>
          </a:p>
        </p:txBody>
      </p:sp>
      <p:pic>
        <p:nvPicPr>
          <p:cNvPr id="10" name="Immagine 9" descr="Headphone 1080P, 2K, 4K, 5K HD wallpapers free download | Wallpaper Flare">
            <a:extLst>
              <a:ext uri="{FF2B5EF4-FFF2-40B4-BE49-F238E27FC236}">
                <a16:creationId xmlns:a16="http://schemas.microsoft.com/office/drawing/2014/main" id="{3C9DD60C-B51C-52C3-1E8A-0E707BD4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52" y="3967"/>
            <a:ext cx="11033342" cy="6864860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0A6E2336-4A7F-5BD3-D8E6-A37A9736C840}"/>
              </a:ext>
            </a:extLst>
          </p:cNvPr>
          <p:cNvGrpSpPr/>
          <p:nvPr/>
        </p:nvGrpSpPr>
        <p:grpSpPr>
          <a:xfrm>
            <a:off x="4748403" y="-3"/>
            <a:ext cx="1133856" cy="6858003"/>
            <a:chOff x="4748403" y="-3"/>
            <a:chExt cx="1133856" cy="6858003"/>
          </a:xfrm>
        </p:grpSpPr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D8C68F39-5E8A-844C-A8FD-394F253C1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ChangeAspect="1" noMove="1" noResize="1" noEditPoints="1" noAdjustHandles="1" noChangeArrowheads="1" noChangeShapeType="1" noTextEdi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48403" y="565153"/>
              <a:ext cx="1133856" cy="629284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81000">
                  <a:schemeClr val="accent4">
                    <a:alpha val="50000"/>
                  </a:schemeClr>
                </a:gs>
                <a:gs pos="25000">
                  <a:schemeClr val="accent2">
                    <a:alpha val="60000"/>
                  </a:schemeClr>
                </a:gs>
                <a:gs pos="50000">
                  <a:schemeClr val="accent3">
                    <a:alpha val="55000"/>
                  </a:schemeClr>
                </a:gs>
                <a:gs pos="99000">
                  <a:schemeClr val="accent5">
                    <a:alpha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3">
              <a:extLst>
                <a:ext uri="{FF2B5EF4-FFF2-40B4-BE49-F238E27FC236}">
                  <a16:creationId xmlns:a16="http://schemas.microsoft.com/office/drawing/2014/main" id="{BC583CEB-AC2B-2640-94F6-5958E6BC5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ChangeAspect="1" noMove="1" noResize="1" noEditPoints="1" noAdjustHandles="1" noChangeArrowheads="1" noChangeShapeType="1" noTextEdi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48403" y="-3"/>
              <a:ext cx="565150" cy="685799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81000">
                  <a:schemeClr val="accent4">
                    <a:alpha val="50000"/>
                  </a:schemeClr>
                </a:gs>
                <a:gs pos="25000">
                  <a:schemeClr val="accent2">
                    <a:alpha val="60000"/>
                  </a:schemeClr>
                </a:gs>
                <a:gs pos="49000">
                  <a:schemeClr val="accent3">
                    <a:alpha val="55000"/>
                  </a:schemeClr>
                </a:gs>
                <a:gs pos="99000">
                  <a:schemeClr val="accent5">
                    <a:alpha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3423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29160D-87BC-40AA-3541-403DD9207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81653BB6-57E1-830B-464F-8E9EB032D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829427F-B5D7-EF0C-E2FA-11070DD0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0" y="6885390"/>
            <a:ext cx="3603625" cy="1550419"/>
          </a:xfrm>
        </p:spPr>
        <p:txBody>
          <a:bodyPr>
            <a:normAutofit/>
          </a:bodyPr>
          <a:lstStyle/>
          <a:p>
            <a:r>
              <a:rPr lang="it-IT" sz="4100"/>
              <a:t>Introduzione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E8622A-03CD-E3A1-43B0-F6279C2F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0" y="8590043"/>
            <a:ext cx="3603625" cy="392615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t-IT" sz="1700" err="1"/>
              <a:t>GameTalk</a:t>
            </a:r>
            <a:r>
              <a:rPr lang="it-IT" sz="1700"/>
              <a:t> è una</a:t>
            </a:r>
            <a:r>
              <a:rPr lang="it-IT" sz="1700">
                <a:ea typeface="+mn-lt"/>
                <a:cs typeface="+mn-lt"/>
              </a:rPr>
              <a:t> </a:t>
            </a:r>
            <a:r>
              <a:rPr lang="it-IT" sz="1700" b="1">
                <a:ea typeface="+mn-lt"/>
                <a:cs typeface="+mn-lt"/>
              </a:rPr>
              <a:t>piattaforma web</a:t>
            </a:r>
            <a:r>
              <a:rPr lang="it-IT" sz="1700">
                <a:ea typeface="+mn-lt"/>
                <a:cs typeface="+mn-lt"/>
              </a:rPr>
              <a:t> dove gli utenti appassionati di videogiochi possono:</a:t>
            </a:r>
            <a:endParaRPr lang="it-IT" sz="170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it-IT" sz="1700">
                <a:ea typeface="+mn-lt"/>
                <a:cs typeface="+mn-lt"/>
              </a:rPr>
              <a:t>Registrarsi e creare un </a:t>
            </a:r>
            <a:r>
              <a:rPr lang="it-IT" sz="1700" b="1">
                <a:ea typeface="+mn-lt"/>
                <a:cs typeface="+mn-lt"/>
              </a:rPr>
              <a:t>profilo</a:t>
            </a:r>
            <a:endParaRPr lang="it-IT" sz="170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it-IT" sz="1700">
                <a:ea typeface="+mn-lt"/>
                <a:cs typeface="+mn-lt"/>
              </a:rPr>
              <a:t>Pubblicare e modificare </a:t>
            </a:r>
            <a:r>
              <a:rPr lang="it-IT" sz="1700" b="1" err="1">
                <a:ea typeface="+mn-lt"/>
                <a:cs typeface="+mn-lt"/>
              </a:rPr>
              <a:t>thread</a:t>
            </a:r>
            <a:r>
              <a:rPr lang="it-IT" sz="1700">
                <a:ea typeface="+mn-lt"/>
                <a:cs typeface="+mn-lt"/>
              </a:rPr>
              <a:t> (post) su giochi, recensioni, strategie e idee</a:t>
            </a:r>
            <a:endParaRPr lang="it-IT" sz="170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it-IT" sz="1700" b="1">
                <a:ea typeface="+mn-lt"/>
                <a:cs typeface="+mn-lt"/>
              </a:rPr>
              <a:t>Commentare</a:t>
            </a:r>
            <a:r>
              <a:rPr lang="it-IT" sz="1700">
                <a:ea typeface="+mn-lt"/>
                <a:cs typeface="+mn-lt"/>
              </a:rPr>
              <a:t> e </a:t>
            </a:r>
            <a:r>
              <a:rPr lang="it-IT" sz="1700" b="1">
                <a:ea typeface="+mn-lt"/>
                <a:cs typeface="+mn-lt"/>
              </a:rPr>
              <a:t>valutare</a:t>
            </a:r>
            <a:r>
              <a:rPr lang="it-IT" sz="1700">
                <a:ea typeface="+mn-lt"/>
                <a:cs typeface="+mn-lt"/>
              </a:rPr>
              <a:t> </a:t>
            </a:r>
            <a:r>
              <a:rPr lang="it-IT" sz="1700" err="1">
                <a:ea typeface="+mn-lt"/>
                <a:cs typeface="+mn-lt"/>
              </a:rPr>
              <a:t>thread</a:t>
            </a:r>
            <a:r>
              <a:rPr lang="it-IT" sz="1700">
                <a:ea typeface="+mn-lt"/>
                <a:cs typeface="+mn-lt"/>
              </a:rPr>
              <a:t> e commenti</a:t>
            </a:r>
            <a:endParaRPr lang="it-IT" sz="170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it-IT" sz="1700">
                <a:ea typeface="+mn-lt"/>
                <a:cs typeface="+mn-lt"/>
              </a:rPr>
              <a:t>Usare </a:t>
            </a:r>
            <a:r>
              <a:rPr lang="it-IT" sz="1700" b="1">
                <a:ea typeface="+mn-lt"/>
                <a:cs typeface="+mn-lt"/>
              </a:rPr>
              <a:t>filtri di ricerca</a:t>
            </a:r>
            <a:r>
              <a:rPr lang="it-IT" sz="1700">
                <a:ea typeface="+mn-lt"/>
                <a:cs typeface="+mn-lt"/>
              </a:rPr>
              <a:t> per trovare contenuti interessanti</a:t>
            </a:r>
            <a:endParaRPr lang="it-IT" sz="1700"/>
          </a:p>
          <a:p>
            <a:pPr marL="0" indent="0">
              <a:lnSpc>
                <a:spcPct val="100000"/>
              </a:lnSpc>
              <a:buNone/>
            </a:pPr>
            <a:endParaRPr lang="it-IT" sz="170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5B3C89D-AAA3-A8D1-2A65-8C927183B828}"/>
              </a:ext>
            </a:extLst>
          </p:cNvPr>
          <p:cNvSpPr txBox="1">
            <a:spLocks/>
          </p:cNvSpPr>
          <p:nvPr/>
        </p:nvSpPr>
        <p:spPr>
          <a:xfrm>
            <a:off x="189370" y="758074"/>
            <a:ext cx="6881728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Gestioni individuate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A90AD6FE-4B9E-3B49-1E88-17426FC8CB20}"/>
              </a:ext>
            </a:extLst>
          </p:cNvPr>
          <p:cNvSpPr txBox="1">
            <a:spLocks/>
          </p:cNvSpPr>
          <p:nvPr/>
        </p:nvSpPr>
        <p:spPr>
          <a:xfrm>
            <a:off x="190063" y="1767211"/>
            <a:ext cx="6651625" cy="43455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it-IT" sz="1700" b="1">
                <a:latin typeface="Neue Haas Grotesk Text Pro"/>
              </a:rPr>
              <a:t>Gestione Utente</a:t>
            </a:r>
            <a:r>
              <a:rPr lang="it-IT" sz="1700">
                <a:latin typeface="Neue Haas Grotesk Text Pro"/>
              </a:rPr>
              <a:t> (GU) </a:t>
            </a:r>
          </a:p>
          <a:p>
            <a:pPr>
              <a:buFont typeface="Arial"/>
              <a:buChar char="•"/>
            </a:pPr>
            <a:r>
              <a:rPr lang="it-IT" sz="1700" b="1">
                <a:latin typeface="Neue Haas Grotesk Text Pro"/>
              </a:rPr>
              <a:t>Gestione </a:t>
            </a:r>
            <a:r>
              <a:rPr lang="it-IT" sz="1700" b="1" err="1">
                <a:latin typeface="Neue Haas Grotesk Text Pro"/>
              </a:rPr>
              <a:t>Thread</a:t>
            </a:r>
            <a:r>
              <a:rPr lang="it-IT" sz="1700" b="1">
                <a:latin typeface="Neue Haas Grotesk Text Pro"/>
              </a:rPr>
              <a:t> </a:t>
            </a:r>
            <a:r>
              <a:rPr lang="it-IT" sz="1700">
                <a:latin typeface="Neue Haas Grotesk Text Pro"/>
              </a:rPr>
              <a:t>(GT)</a:t>
            </a:r>
          </a:p>
          <a:p>
            <a:pPr>
              <a:buFont typeface="Arial"/>
              <a:buChar char="•"/>
            </a:pPr>
            <a:r>
              <a:rPr lang="it-IT" sz="1700" b="1">
                <a:latin typeface="Neue Haas Grotesk Text Pro"/>
              </a:rPr>
              <a:t>Gestione Ricerca </a:t>
            </a:r>
            <a:r>
              <a:rPr lang="it-IT" sz="1700">
                <a:latin typeface="Neue Haas Grotesk Text Pro"/>
              </a:rPr>
              <a:t>(GR)</a:t>
            </a:r>
          </a:p>
          <a:p>
            <a:pPr>
              <a:buFont typeface="Arial"/>
              <a:buChar char="•"/>
            </a:pPr>
            <a:r>
              <a:rPr lang="it-IT" sz="1700" b="1">
                <a:latin typeface="Neue Haas Grotesk Text Pro"/>
              </a:rPr>
              <a:t>Gestione Categorie</a:t>
            </a:r>
            <a:r>
              <a:rPr lang="it-IT" sz="1700">
                <a:latin typeface="Neue Haas Grotesk Text Pro"/>
              </a:rPr>
              <a:t> (GC) </a:t>
            </a:r>
          </a:p>
          <a:p>
            <a:pPr>
              <a:buFont typeface="Arial"/>
              <a:buChar char="•"/>
            </a:pPr>
            <a:r>
              <a:rPr lang="it-IT" sz="1700" b="1">
                <a:latin typeface="Neue Haas Grotesk Text Pro"/>
              </a:rPr>
              <a:t>Gestione Chat tra Utenti</a:t>
            </a:r>
            <a:r>
              <a:rPr lang="it-IT" sz="1700">
                <a:latin typeface="Neue Haas Grotesk Text Pro"/>
              </a:rPr>
              <a:t> (GCU)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it-IT" sz="1700"/>
          </a:p>
        </p:txBody>
      </p:sp>
      <p:pic>
        <p:nvPicPr>
          <p:cNvPr id="10" name="Immagine 9" descr="Headphone 1080P, 2K, 4K, 5K HD wallpapers free download | Wallpaper Flare">
            <a:extLst>
              <a:ext uri="{FF2B5EF4-FFF2-40B4-BE49-F238E27FC236}">
                <a16:creationId xmlns:a16="http://schemas.microsoft.com/office/drawing/2014/main" id="{DED54751-92AB-FB05-B27A-4A06A4F80D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944" r="28944"/>
          <a:stretch/>
        </p:blipFill>
        <p:spPr>
          <a:xfrm>
            <a:off x="7068247" y="-3"/>
            <a:ext cx="5126495" cy="6855828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B5A278E9-8882-43DD-3EE1-04F72F5B5E16}"/>
              </a:ext>
            </a:extLst>
          </p:cNvPr>
          <p:cNvGrpSpPr/>
          <p:nvPr/>
        </p:nvGrpSpPr>
        <p:grpSpPr>
          <a:xfrm>
            <a:off x="6502047" y="-3"/>
            <a:ext cx="1133856" cy="6858003"/>
            <a:chOff x="4748403" y="-3"/>
            <a:chExt cx="1133856" cy="6858003"/>
          </a:xfrm>
        </p:grpSpPr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15FEC40D-702E-CB48-530D-D9C5FA6B0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ChangeAspect="1" noMove="1" noResize="1" noEditPoints="1" noAdjustHandles="1" noChangeArrowheads="1" noChangeShapeType="1" noTextEdi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48403" y="565153"/>
              <a:ext cx="1133856" cy="629284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81000">
                  <a:schemeClr val="accent4">
                    <a:alpha val="50000"/>
                  </a:schemeClr>
                </a:gs>
                <a:gs pos="25000">
                  <a:schemeClr val="accent2">
                    <a:alpha val="60000"/>
                  </a:schemeClr>
                </a:gs>
                <a:gs pos="50000">
                  <a:schemeClr val="accent3">
                    <a:alpha val="55000"/>
                  </a:schemeClr>
                </a:gs>
                <a:gs pos="99000">
                  <a:schemeClr val="accent5">
                    <a:alpha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3">
              <a:extLst>
                <a:ext uri="{FF2B5EF4-FFF2-40B4-BE49-F238E27FC236}">
                  <a16:creationId xmlns:a16="http://schemas.microsoft.com/office/drawing/2014/main" id="{ECAEB97B-E396-51A1-B746-27787303D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ChangeAspect="1" noMove="1" noResize="1" noEditPoints="1" noAdjustHandles="1" noChangeArrowheads="1" noChangeShapeType="1" noTextEdi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48403" y="-3"/>
              <a:ext cx="565150" cy="685799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81000">
                  <a:schemeClr val="accent4">
                    <a:alpha val="50000"/>
                  </a:schemeClr>
                </a:gs>
                <a:gs pos="25000">
                  <a:schemeClr val="accent2">
                    <a:alpha val="60000"/>
                  </a:schemeClr>
                </a:gs>
                <a:gs pos="49000">
                  <a:schemeClr val="accent3">
                    <a:alpha val="55000"/>
                  </a:schemeClr>
                </a:gs>
                <a:gs pos="99000">
                  <a:schemeClr val="accent5">
                    <a:alpha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4294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118812-FADD-9C92-8278-123983FF4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7A1C6619-1F84-3D35-34AE-2BCBB4E6A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7A7939C5-5FC5-22B9-DF39-CEC8736DBDB3}"/>
              </a:ext>
            </a:extLst>
          </p:cNvPr>
          <p:cNvSpPr txBox="1">
            <a:spLocks/>
          </p:cNvSpPr>
          <p:nvPr/>
        </p:nvSpPr>
        <p:spPr>
          <a:xfrm>
            <a:off x="-22833" y="6950530"/>
            <a:ext cx="6881728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Gestioni individuate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65A6292F-0A68-3E3B-5626-6833B9F5FDAC}"/>
              </a:ext>
            </a:extLst>
          </p:cNvPr>
          <p:cNvSpPr txBox="1">
            <a:spLocks/>
          </p:cNvSpPr>
          <p:nvPr/>
        </p:nvSpPr>
        <p:spPr>
          <a:xfrm>
            <a:off x="-22140" y="7959667"/>
            <a:ext cx="6651625" cy="43455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it-IT" sz="1700" b="1">
                <a:latin typeface="Neue Haas Grotesk Text Pro"/>
              </a:rPr>
              <a:t>Gestione Utente</a:t>
            </a:r>
            <a:r>
              <a:rPr lang="it-IT" sz="1700">
                <a:latin typeface="Neue Haas Grotesk Text Pro"/>
              </a:rPr>
              <a:t> (GU) </a:t>
            </a:r>
          </a:p>
          <a:p>
            <a:pPr>
              <a:buFont typeface="Arial"/>
              <a:buChar char="•"/>
            </a:pPr>
            <a:r>
              <a:rPr lang="it-IT" sz="1700" b="1">
                <a:latin typeface="Neue Haas Grotesk Text Pro"/>
              </a:rPr>
              <a:t>Gestione </a:t>
            </a:r>
            <a:r>
              <a:rPr lang="it-IT" sz="1700" b="1" err="1">
                <a:latin typeface="Neue Haas Grotesk Text Pro"/>
              </a:rPr>
              <a:t>Thread</a:t>
            </a:r>
            <a:r>
              <a:rPr lang="it-IT" sz="1700" b="1">
                <a:latin typeface="Neue Haas Grotesk Text Pro"/>
              </a:rPr>
              <a:t> </a:t>
            </a:r>
            <a:r>
              <a:rPr lang="it-IT" sz="1700">
                <a:latin typeface="Neue Haas Grotesk Text Pro"/>
              </a:rPr>
              <a:t>(GT)</a:t>
            </a:r>
          </a:p>
          <a:p>
            <a:pPr>
              <a:buFont typeface="Arial"/>
              <a:buChar char="•"/>
            </a:pPr>
            <a:r>
              <a:rPr lang="it-IT" sz="1700" b="1">
                <a:latin typeface="Neue Haas Grotesk Text Pro"/>
              </a:rPr>
              <a:t>Gestione Ricerca </a:t>
            </a:r>
            <a:r>
              <a:rPr lang="it-IT" sz="1700">
                <a:latin typeface="Neue Haas Grotesk Text Pro"/>
              </a:rPr>
              <a:t>(GR)</a:t>
            </a:r>
          </a:p>
          <a:p>
            <a:pPr>
              <a:buFont typeface="Arial"/>
              <a:buChar char="•"/>
            </a:pPr>
            <a:r>
              <a:rPr lang="it-IT" sz="1700" b="1">
                <a:latin typeface="Neue Haas Grotesk Text Pro"/>
              </a:rPr>
              <a:t>Gestione Categorie</a:t>
            </a:r>
            <a:r>
              <a:rPr lang="it-IT" sz="1700">
                <a:latin typeface="Neue Haas Grotesk Text Pro"/>
              </a:rPr>
              <a:t> (GC) </a:t>
            </a:r>
          </a:p>
          <a:p>
            <a:pPr>
              <a:buFont typeface="Arial"/>
              <a:buChar char="•"/>
            </a:pPr>
            <a:r>
              <a:rPr lang="it-IT" sz="1700" b="1">
                <a:latin typeface="Neue Haas Grotesk Text Pro"/>
              </a:rPr>
              <a:t>Gestione Chat tra Utenti</a:t>
            </a:r>
            <a:r>
              <a:rPr lang="it-IT" sz="1700">
                <a:latin typeface="Neue Haas Grotesk Text Pro"/>
              </a:rPr>
              <a:t> (GCU)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it-IT" sz="1700"/>
          </a:p>
        </p:txBody>
      </p:sp>
      <p:pic>
        <p:nvPicPr>
          <p:cNvPr id="10" name="Immagine 9" descr="1920x1080px | free download | HD wallpaper: keyboard, rgb, gaming ...">
            <a:extLst>
              <a:ext uri="{FF2B5EF4-FFF2-40B4-BE49-F238E27FC236}">
                <a16:creationId xmlns:a16="http://schemas.microsoft.com/office/drawing/2014/main" id="{F2D276A5-D584-8929-AEE2-6A5C8B7AB5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999" r="28999"/>
          <a:stretch/>
        </p:blipFill>
        <p:spPr>
          <a:xfrm>
            <a:off x="7068247" y="-3"/>
            <a:ext cx="5113598" cy="6856483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63F1C90C-2254-D1FB-EABA-9B3967FD18EE}"/>
              </a:ext>
            </a:extLst>
          </p:cNvPr>
          <p:cNvGrpSpPr/>
          <p:nvPr/>
        </p:nvGrpSpPr>
        <p:grpSpPr>
          <a:xfrm>
            <a:off x="6502047" y="-3"/>
            <a:ext cx="1133856" cy="6858003"/>
            <a:chOff x="4748403" y="-3"/>
            <a:chExt cx="1133856" cy="6858003"/>
          </a:xfrm>
        </p:grpSpPr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53E65403-6E97-242E-46EC-C2689D59C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ChangeAspect="1" noMove="1" noResize="1" noEditPoints="1" noAdjustHandles="1" noChangeArrowheads="1" noChangeShapeType="1" noTextEdi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48403" y="565153"/>
              <a:ext cx="1133856" cy="629284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81000">
                  <a:schemeClr val="accent4">
                    <a:alpha val="50000"/>
                  </a:schemeClr>
                </a:gs>
                <a:gs pos="25000">
                  <a:schemeClr val="accent2">
                    <a:alpha val="60000"/>
                  </a:schemeClr>
                </a:gs>
                <a:gs pos="50000">
                  <a:schemeClr val="accent3">
                    <a:alpha val="55000"/>
                  </a:schemeClr>
                </a:gs>
                <a:gs pos="99000">
                  <a:schemeClr val="accent5">
                    <a:alpha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3">
              <a:extLst>
                <a:ext uri="{FF2B5EF4-FFF2-40B4-BE49-F238E27FC236}">
                  <a16:creationId xmlns:a16="http://schemas.microsoft.com/office/drawing/2014/main" id="{3EB60CB8-3D3C-916F-60F6-B84004723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ChangeAspect="1" noMove="1" noResize="1" noEditPoints="1" noAdjustHandles="1" noChangeArrowheads="1" noChangeShapeType="1" noTextEdi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48403" y="-3"/>
              <a:ext cx="565150" cy="685799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81000">
                  <a:schemeClr val="accent4">
                    <a:alpha val="50000"/>
                  </a:schemeClr>
                </a:gs>
                <a:gs pos="25000">
                  <a:schemeClr val="accent2">
                    <a:alpha val="60000"/>
                  </a:schemeClr>
                </a:gs>
                <a:gs pos="49000">
                  <a:schemeClr val="accent3">
                    <a:alpha val="55000"/>
                  </a:schemeClr>
                </a:gs>
                <a:gs pos="99000">
                  <a:schemeClr val="accent5">
                    <a:alpha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olo 1">
            <a:extLst>
              <a:ext uri="{FF2B5EF4-FFF2-40B4-BE49-F238E27FC236}">
                <a16:creationId xmlns:a16="http://schemas.microsoft.com/office/drawing/2014/main" id="{16E1B498-E6AF-5E4B-6E56-2B03F4C5FDFB}"/>
              </a:ext>
            </a:extLst>
          </p:cNvPr>
          <p:cNvSpPr>
            <a:spLocks noGrp="1"/>
          </p:cNvSpPr>
          <p:nvPr/>
        </p:nvSpPr>
        <p:spPr>
          <a:xfrm>
            <a:off x="-8959" y="496719"/>
            <a:ext cx="6881728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Suddivisione team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8A8A441-4631-7CA0-9A40-C6E369804EFF}"/>
              </a:ext>
            </a:extLst>
          </p:cNvPr>
          <p:cNvSpPr txBox="1">
            <a:spLocks/>
          </p:cNvSpPr>
          <p:nvPr/>
        </p:nvSpPr>
        <p:spPr>
          <a:xfrm>
            <a:off x="-8266" y="1505856"/>
            <a:ext cx="6651625" cy="43455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de-DE"/>
            </a:defPPr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it-IT" sz="2000" b="1" dirty="0">
                <a:latin typeface="Neue Haas Grotesk Text Pro"/>
              </a:rPr>
              <a:t>Back-end</a:t>
            </a:r>
          </a:p>
          <a:p>
            <a:pPr lvl="1">
              <a:buFont typeface="Courier New"/>
              <a:buChar char="o"/>
            </a:pPr>
            <a:r>
              <a:rPr lang="it-IT" sz="1800" dirty="0"/>
              <a:t>Carmelo CAPPIELLO</a:t>
            </a:r>
          </a:p>
          <a:p>
            <a:pPr lvl="1">
              <a:buFont typeface="Courier New"/>
              <a:buChar char="o"/>
            </a:pPr>
            <a:r>
              <a:rPr lang="it-IT" sz="1800" dirty="0"/>
              <a:t>Alessio SICA</a:t>
            </a:r>
          </a:p>
          <a:p>
            <a:pPr>
              <a:buFont typeface="Arial"/>
              <a:buChar char="•"/>
            </a:pPr>
            <a:r>
              <a:rPr lang="it-IT" sz="2000" b="1" dirty="0"/>
              <a:t>Front-end</a:t>
            </a:r>
          </a:p>
          <a:p>
            <a:pPr lvl="1">
              <a:buFont typeface="Courier New"/>
              <a:buChar char="o"/>
            </a:pPr>
            <a:r>
              <a:rPr lang="it-IT" sz="1800" dirty="0"/>
              <a:t>Francesco RAGUSA</a:t>
            </a:r>
          </a:p>
          <a:p>
            <a:pPr lvl="1">
              <a:buFont typeface="Courier New"/>
              <a:buChar char="o"/>
            </a:pPr>
            <a:r>
              <a:rPr lang="it-IT" sz="1800" dirty="0"/>
              <a:t>Antonino ZAPPILE</a:t>
            </a:r>
          </a:p>
          <a:p>
            <a:pPr marL="0" indent="0">
              <a:lnSpc>
                <a:spcPct val="100000"/>
              </a:lnSpc>
              <a:buNone/>
            </a:pPr>
            <a:endParaRPr lang="it-IT" sz="2000" dirty="0"/>
          </a:p>
        </p:txBody>
      </p:sp>
      <p:sp>
        <p:nvSpPr>
          <p:cNvPr id="9" name="Segnaposto contenuto 8" hidden="1">
            <a:extLst>
              <a:ext uri="{FF2B5EF4-FFF2-40B4-BE49-F238E27FC236}">
                <a16:creationId xmlns:a16="http://schemas.microsoft.com/office/drawing/2014/main" id="{ACF2DC8C-A645-3F17-FB19-C276E0FAA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3" name="Titolo 12" hidden="1">
            <a:extLst>
              <a:ext uri="{FF2B5EF4-FFF2-40B4-BE49-F238E27FC236}">
                <a16:creationId xmlns:a16="http://schemas.microsoft.com/office/drawing/2014/main" id="{D89E0595-D08C-9B5B-6ADB-65D87BD0B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1813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63E24A-C0BC-5121-D4F8-9DEEB977D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Attori</a:t>
            </a:r>
          </a:p>
        </p:txBody>
      </p:sp>
      <p:pic>
        <p:nvPicPr>
          <p:cNvPr id="5" name="Immagine 4" descr="Immagine che contiene schermata, testo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5C57D326-A6B9-3FE2-E1FA-776148F54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789" y="798990"/>
            <a:ext cx="5482422" cy="526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54635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73F8E-09DB-EACF-8ADA-BE576890F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hermata, testo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F4FEA00D-EDE7-33DA-BD15-B902E29E5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12" y="3364712"/>
            <a:ext cx="148423" cy="126331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68AE1D29-2F00-644E-3AC5-77B8389D1AFF}"/>
              </a:ext>
            </a:extLst>
          </p:cNvPr>
          <p:cNvSpPr txBox="1">
            <a:spLocks/>
          </p:cNvSpPr>
          <p:nvPr/>
        </p:nvSpPr>
        <p:spPr>
          <a:xfrm>
            <a:off x="1392869" y="501661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Requisiti funzionali </a:t>
            </a:r>
            <a:br>
              <a:rPr lang="it-IT">
                <a:ea typeface="+mj-lt"/>
                <a:cs typeface="+mj-lt"/>
              </a:rPr>
            </a:br>
            <a:r>
              <a:rPr lang="it-IT" sz="2800" b="0">
                <a:ea typeface="+mj-lt"/>
                <a:cs typeface="+mj-lt"/>
              </a:rPr>
              <a:t>(cosa il sistema </a:t>
            </a:r>
            <a:r>
              <a:rPr lang="it-IT" sz="2800" b="0" i="1">
                <a:ea typeface="+mj-lt"/>
                <a:cs typeface="+mj-lt"/>
              </a:rPr>
              <a:t>fa)</a:t>
            </a:r>
            <a:endParaRPr lang="it-IT" sz="2800" b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90957BA8-FD49-0A51-3E1D-7ECD25362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0469" y="2053915"/>
            <a:ext cx="9486690" cy="39261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b="1"/>
              <a:t>Creazione account</a:t>
            </a:r>
            <a:r>
              <a:rPr lang="it-IT"/>
              <a:t> (RF_GU_1)</a:t>
            </a:r>
          </a:p>
          <a:p>
            <a:r>
              <a:rPr lang="it-IT" b="1"/>
              <a:t>Creazione </a:t>
            </a:r>
            <a:r>
              <a:rPr lang="it-IT" b="1" err="1"/>
              <a:t>thread</a:t>
            </a:r>
            <a:r>
              <a:rPr lang="it-IT" b="1"/>
              <a:t> </a:t>
            </a:r>
            <a:r>
              <a:rPr lang="it-IT"/>
              <a:t>(RF_GT_2)</a:t>
            </a:r>
          </a:p>
          <a:p>
            <a:r>
              <a:rPr lang="it-IT" b="1"/>
              <a:t>Ricerca </a:t>
            </a:r>
            <a:r>
              <a:rPr lang="it-IT" b="1" err="1"/>
              <a:t>thread</a:t>
            </a:r>
            <a:r>
              <a:rPr lang="it-IT"/>
              <a:t> (RF_GR_1)</a:t>
            </a:r>
          </a:p>
          <a:p>
            <a:r>
              <a:rPr lang="it-IT" b="1"/>
              <a:t>Creazione commento</a:t>
            </a:r>
            <a:r>
              <a:rPr lang="it-IT"/>
              <a:t> (RF_GT_6)</a:t>
            </a:r>
          </a:p>
          <a:p>
            <a:r>
              <a:rPr lang="it-IT"/>
              <a:t>...</a:t>
            </a:r>
          </a:p>
          <a:p>
            <a:endParaRPr lang="it-IT"/>
          </a:p>
        </p:txBody>
      </p:sp>
      <p:pic>
        <p:nvPicPr>
          <p:cNvPr id="1028" name="Picture 4" descr="User - Free user icons">
            <a:extLst>
              <a:ext uri="{FF2B5EF4-FFF2-40B4-BE49-F238E27FC236}">
                <a16:creationId xmlns:a16="http://schemas.microsoft.com/office/drawing/2014/main" id="{107DAB98-2886-126E-6EC6-30602930D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703" y="1859271"/>
            <a:ext cx="2041084" cy="204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ownload Check Mark, Tick Mark, Check. Royalty-Free Vector Graphic - Pixabay">
            <a:extLst>
              <a:ext uri="{FF2B5EF4-FFF2-40B4-BE49-F238E27FC236}">
                <a16:creationId xmlns:a16="http://schemas.microsoft.com/office/drawing/2014/main" id="{D2A5FCB7-D6C6-BD23-16FA-369B48A1B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156" y="2686254"/>
            <a:ext cx="2297262" cy="225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18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C9997C7-2189-3831-A826-CB434CBC7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5510607" cy="1550419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it-IT" sz="3700" dirty="0"/>
              <a:t>Requisiti non funzionali</a:t>
            </a:r>
            <a:br>
              <a:rPr lang="it-IT" sz="3700" dirty="0"/>
            </a:br>
            <a:r>
              <a:rPr lang="it-IT" sz="3700" b="0" dirty="0"/>
              <a:t>(come il sistema si comporta)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DFD630-408B-2A72-B263-29FC1EFFF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0" y="2160016"/>
            <a:ext cx="5510607" cy="392615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it-IT" b="1"/>
              <a:t>Facilità di utilizzo</a:t>
            </a:r>
            <a:r>
              <a:rPr lang="it-IT"/>
              <a:t> (RNF_U_1)</a:t>
            </a:r>
          </a:p>
          <a:p>
            <a:r>
              <a:rPr lang="it-IT" b="1"/>
              <a:t>Gestione errori</a:t>
            </a:r>
            <a:r>
              <a:rPr lang="it-IT"/>
              <a:t> (RNF_A_1)</a:t>
            </a:r>
          </a:p>
          <a:p>
            <a:r>
              <a:rPr lang="it-IT" b="1"/>
              <a:t>Tempo di risposta</a:t>
            </a:r>
            <a:r>
              <a:rPr lang="it-IT"/>
              <a:t> (RNF_P_1)</a:t>
            </a:r>
          </a:p>
          <a:p>
            <a:r>
              <a:rPr lang="it-IT"/>
              <a:t>...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5409" y="565153"/>
            <a:ext cx="5106593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4113" y="1"/>
            <a:ext cx="45378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ownload Free Gear Icons in PNG &amp; SVG">
            <a:extLst>
              <a:ext uri="{FF2B5EF4-FFF2-40B4-BE49-F238E27FC236}">
                <a16:creationId xmlns:a16="http://schemas.microsoft.com/office/drawing/2014/main" id="{4F022548-D222-EE34-DF0B-9B76F0A3C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292" y="4635700"/>
            <a:ext cx="1738811" cy="17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peed&quot; Icon - Download for free – Iconduck">
            <a:extLst>
              <a:ext uri="{FF2B5EF4-FFF2-40B4-BE49-F238E27FC236}">
                <a16:creationId xmlns:a16="http://schemas.microsoft.com/office/drawing/2014/main" id="{6C380EE2-C743-219F-E116-A8F523EF2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336" y="4150161"/>
            <a:ext cx="1547949" cy="154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020398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7BD7D-D481-4752-628D-D16C94B3D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A75FF4-5B2C-A038-2B04-06B89511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Class </a:t>
            </a:r>
            <a:r>
              <a:rPr lang="it-IT" err="1"/>
              <a:t>diagram</a:t>
            </a:r>
          </a:p>
        </p:txBody>
      </p:sp>
      <p:pic>
        <p:nvPicPr>
          <p:cNvPr id="6" name="Immagine 5" descr="Immagine che contiene testo, schermata, diagramma, software&#10;&#10;Il contenuto generato dall&amp;#39;IA potrebbe non essere corretto.">
            <a:extLst>
              <a:ext uri="{FF2B5EF4-FFF2-40B4-BE49-F238E27FC236}">
                <a16:creationId xmlns:a16="http://schemas.microsoft.com/office/drawing/2014/main" id="{5B5FE419-1ED8-029C-672E-B474DE729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945" y="1122502"/>
            <a:ext cx="8145915" cy="563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23042"/>
      </p:ext>
    </p:extLst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28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1301" y="565153"/>
            <a:ext cx="2770699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5F7A66D-5EFE-E9F4-3408-4767D4ED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487" y="2020"/>
            <a:ext cx="7846501" cy="1550419"/>
          </a:xfrm>
        </p:spPr>
        <p:txBody>
          <a:bodyPr>
            <a:normAutofit/>
          </a:bodyPr>
          <a:lstStyle/>
          <a:p>
            <a:r>
              <a:rPr lang="it-IT"/>
              <a:t>Scenario Esempio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90007" y="1"/>
            <a:ext cx="2201993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Segnaposto contenuto 4">
            <a:extLst>
              <a:ext uri="{FF2B5EF4-FFF2-40B4-BE49-F238E27FC236}">
                <a16:creationId xmlns:a16="http://schemas.microsoft.com/office/drawing/2014/main" id="{74519170-95A5-F616-8F42-E595E980B6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0486005"/>
              </p:ext>
            </p:extLst>
          </p:nvPr>
        </p:nvGraphicFramePr>
        <p:xfrm>
          <a:off x="713772" y="684835"/>
          <a:ext cx="7846499" cy="6141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5753">
                  <a:extLst>
                    <a:ext uri="{9D8B030D-6E8A-4147-A177-3AD203B41FA5}">
                      <a16:colId xmlns:a16="http://schemas.microsoft.com/office/drawing/2014/main" val="560313340"/>
                    </a:ext>
                  </a:extLst>
                </a:gridCol>
                <a:gridCol w="2871963">
                  <a:extLst>
                    <a:ext uri="{9D8B030D-6E8A-4147-A177-3AD203B41FA5}">
                      <a16:colId xmlns:a16="http://schemas.microsoft.com/office/drawing/2014/main" val="4247541947"/>
                    </a:ext>
                  </a:extLst>
                </a:gridCol>
                <a:gridCol w="3408783">
                  <a:extLst>
                    <a:ext uri="{9D8B030D-6E8A-4147-A177-3AD203B41FA5}">
                      <a16:colId xmlns:a16="http://schemas.microsoft.com/office/drawing/2014/main" val="752238662"/>
                    </a:ext>
                  </a:extLst>
                </a:gridCol>
              </a:tblGrid>
              <a:tr h="365971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1" i="0" u="none" strike="noStrike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Identificativo</a:t>
                      </a:r>
                      <a:endParaRPr lang="it-IT" sz="1600">
                        <a:solidFill>
                          <a:schemeClr val="tx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32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Nome</a:t>
                      </a:r>
                      <a:endParaRPr lang="it-IT" sz="1600">
                        <a:solidFill>
                          <a:srgbClr val="FFFFFF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32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Partecipanti</a:t>
                      </a:r>
                      <a:endParaRPr lang="it-IT" sz="1600">
                        <a:solidFill>
                          <a:srgbClr val="FFFFFF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32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937819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0" i="0" u="none" strike="noStrike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SC_GU_2</a:t>
                      </a:r>
                      <a:endParaRPr lang="it-IT" sz="1600">
                        <a:solidFill>
                          <a:schemeClr val="tx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32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0" i="0" u="none" strike="noStrike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Aggiornamento della password</a:t>
                      </a:r>
                      <a:endParaRPr lang="it-IT" sz="1600">
                        <a:solidFill>
                          <a:schemeClr val="bg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0" i="0" u="none" strike="noStrike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Maria (Utente registrato)</a:t>
                      </a:r>
                      <a:endParaRPr lang="it-IT" sz="1600">
                        <a:solidFill>
                          <a:schemeClr val="bg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094820"/>
                  </a:ext>
                </a:extLst>
              </a:tr>
              <a:tr h="585555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1" i="0" u="none" strike="noStrike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Flusso degli eventi</a:t>
                      </a:r>
                      <a:endParaRPr lang="it-IT" sz="1600">
                        <a:solidFill>
                          <a:schemeClr val="tx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32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Utente registrato</a:t>
                      </a:r>
                      <a:endParaRPr lang="it-IT" sz="1600">
                        <a:solidFill>
                          <a:srgbClr val="FFFFFF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32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Sistema</a:t>
                      </a:r>
                      <a:endParaRPr lang="it-IT" sz="1600">
                        <a:solidFill>
                          <a:srgbClr val="FFFFFF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32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912280"/>
                  </a:ext>
                </a:extLst>
              </a:tr>
              <a:tr h="1066549">
                <a:tc rowSpan="4">
                  <a:txBody>
                    <a:bodyPr/>
                    <a:lstStyle/>
                    <a:p>
                      <a:pPr algn="just" rtl="0" fontAlgn="t">
                        <a:buNone/>
                      </a:pPr>
                      <a:r>
                        <a:rPr lang="it-IT" sz="1600" b="1" i="0" u="none" strike="noStrike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          </a:t>
                      </a:r>
                      <a:endParaRPr lang="it-IT" sz="1600">
                        <a:solidFill>
                          <a:schemeClr val="tx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32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1200"/>
                        </a:spcAft>
                        <a:buNone/>
                      </a:pPr>
                      <a:r>
                        <a:rPr lang="it-IT" sz="1600" b="0" i="0" u="none" strike="noStrike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Maria desidera aggiornare la sua password: accede quindi alla sezione “Impostazioni del profilo”.</a:t>
                      </a:r>
                      <a:endParaRPr lang="it-IT" sz="1600">
                        <a:solidFill>
                          <a:schemeClr val="bg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it-IT" sz="1800">
                          <a:effectLst/>
                        </a:rPr>
                      </a:br>
                      <a:endParaRPr lang="it-IT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551908"/>
                  </a:ext>
                </a:extLst>
              </a:tr>
              <a:tr h="82605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it-IT" sz="1800">
                          <a:effectLst/>
                        </a:rPr>
                      </a:br>
                      <a:endParaRPr lang="it-IT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it-IT" sz="1600" b="0" i="0" u="none" strike="noStrike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Il sistema visualizza una pagina con le sue informazioni personali correnti.</a:t>
                      </a:r>
                      <a:endParaRPr lang="it-IT" sz="1600">
                        <a:solidFill>
                          <a:schemeClr val="bg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843338"/>
                  </a:ext>
                </a:extLst>
              </a:tr>
              <a:tr h="82605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1200"/>
                        </a:spcAft>
                        <a:buNone/>
                      </a:pPr>
                      <a:r>
                        <a:rPr lang="it-IT" sz="1600" b="0" i="0" u="none" strike="noStrike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Maria cambia la password. Infine conferma le modifiche.</a:t>
                      </a:r>
                      <a:endParaRPr lang="it-IT" sz="1600">
                        <a:solidFill>
                          <a:schemeClr val="bg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it-IT" sz="1800">
                          <a:effectLst/>
                        </a:rPr>
                      </a:br>
                      <a:endParaRPr lang="it-IT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159296"/>
                  </a:ext>
                </a:extLst>
              </a:tr>
              <a:tr h="1788038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endParaRPr lang="it-IT" sz="1600">
                        <a:solidFill>
                          <a:schemeClr val="bg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1200"/>
                        </a:spcAft>
                        <a:buNone/>
                      </a:pPr>
                      <a:r>
                        <a:rPr lang="it-IT" sz="1600" b="0" i="0" u="none" strike="noStrike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Il sistema verifica che la nuova password sia valida. Se il controllo ha esito positivo, il sistema salva le modifiche e informa Maria che la sua password è stata aggiornata correttamente.</a:t>
                      </a:r>
                      <a:endParaRPr lang="it-IT" sz="1600">
                        <a:solidFill>
                          <a:schemeClr val="bg1"/>
                        </a:solidFill>
                        <a:effectLst/>
                        <a:latin typeface="Century Gothic"/>
                      </a:endParaRPr>
                    </a:p>
                  </a:txBody>
                  <a:tcPr marL="54609" marR="54609" marT="54609" marB="5460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157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9035430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560</Words>
  <Application>Microsoft Macintosh PowerPoint</Application>
  <PresentationFormat>Widescreen</PresentationFormat>
  <Paragraphs>93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Arial</vt:lpstr>
      <vt:lpstr>Century Gothic</vt:lpstr>
      <vt:lpstr>Courier New</vt:lpstr>
      <vt:lpstr>Neue Haas Grotesk Text Pro</vt:lpstr>
      <vt:lpstr>InterweaveVTI</vt:lpstr>
      <vt:lpstr>Progetto di Ingegneria del Software (NC8)</vt:lpstr>
      <vt:lpstr>Introduzione</vt:lpstr>
      <vt:lpstr>Introduzione</vt:lpstr>
      <vt:lpstr>Presentazione standard di PowerPoint</vt:lpstr>
      <vt:lpstr>Attori</vt:lpstr>
      <vt:lpstr>Presentazione standard di PowerPoint</vt:lpstr>
      <vt:lpstr>Requisiti non funzionali (come il sistema si comporta)</vt:lpstr>
      <vt:lpstr>Class diagram</vt:lpstr>
      <vt:lpstr>Scenario Esempio</vt:lpstr>
      <vt:lpstr>Presentazione standard di PowerPoint</vt:lpstr>
      <vt:lpstr>Esempio State Chart Creazione thread</vt:lpstr>
      <vt:lpstr>Deployment Diagram </vt:lpstr>
      <vt:lpstr>Design pattern</vt:lpstr>
      <vt:lpstr>Mock-ups</vt:lpstr>
      <vt:lpstr>Mock-ups</vt:lpstr>
      <vt:lpstr>Versione finale Homepage</vt:lpstr>
      <vt:lpstr>Versione finale Ricerca Thread</vt:lpstr>
      <vt:lpstr>Versione finale Pagina Thread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Alessio Sica</cp:lastModifiedBy>
  <cp:revision>18</cp:revision>
  <dcterms:created xsi:type="dcterms:W3CDTF">2025-04-25T09:47:39Z</dcterms:created>
  <dcterms:modified xsi:type="dcterms:W3CDTF">2025-05-09T08:35:42Z</dcterms:modified>
</cp:coreProperties>
</file>